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84" r:id="rId1"/>
  </p:sldMasterIdLst>
  <p:notesMasterIdLst>
    <p:notesMasterId r:id="rId26"/>
  </p:notesMasterIdLst>
  <p:handoutMasterIdLst>
    <p:handoutMasterId r:id="rId27"/>
  </p:handoutMasterIdLst>
  <p:sldIdLst>
    <p:sldId id="312" r:id="rId2"/>
    <p:sldId id="295" r:id="rId3"/>
    <p:sldId id="309" r:id="rId4"/>
    <p:sldId id="319" r:id="rId5"/>
    <p:sldId id="320" r:id="rId6"/>
    <p:sldId id="313" r:id="rId7"/>
    <p:sldId id="314" r:id="rId8"/>
    <p:sldId id="330" r:id="rId9"/>
    <p:sldId id="331" r:id="rId10"/>
    <p:sldId id="332" r:id="rId11"/>
    <p:sldId id="333" r:id="rId12"/>
    <p:sldId id="334" r:id="rId13"/>
    <p:sldId id="336" r:id="rId14"/>
    <p:sldId id="321" r:id="rId15"/>
    <p:sldId id="322" r:id="rId16"/>
    <p:sldId id="325" r:id="rId17"/>
    <p:sldId id="326" r:id="rId18"/>
    <p:sldId id="327" r:id="rId19"/>
    <p:sldId id="340" r:id="rId20"/>
    <p:sldId id="329" r:id="rId21"/>
    <p:sldId id="337" r:id="rId22"/>
    <p:sldId id="323" r:id="rId23"/>
    <p:sldId id="338" r:id="rId24"/>
    <p:sldId id="339" r:id="rId25"/>
  </p:sldIdLst>
  <p:sldSz cx="9144000" cy="6858000" type="screen4x3"/>
  <p:notesSz cx="6735763" cy="9866313"/>
  <p:defaultTextStyle>
    <a:defPPr>
      <a:defRPr lang="fr-FR"/>
    </a:defPPr>
    <a:lvl1pPr algn="ctr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" pitchFamily="1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" pitchFamily="1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" pitchFamily="1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" pitchFamily="1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" pitchFamily="1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imes" pitchFamily="1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imes" pitchFamily="1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imes" pitchFamily="1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imes" pitchFamily="1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EL NEGRO, Emmanuelle" initials="DNE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819"/>
    <a:srgbClr val="FFC64A"/>
    <a:srgbClr val="F32E00"/>
    <a:srgbClr val="B0CB0B"/>
    <a:srgbClr val="1D71B8"/>
    <a:srgbClr val="23B9CE"/>
    <a:srgbClr val="A877B2"/>
    <a:srgbClr val="C42626"/>
    <a:srgbClr val="66FF33"/>
    <a:srgbClr val="EF52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Style léger 3 - Accentuation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DCAF9ED-07DC-4A11-8D7F-57B35C25682E}" styleName="Style moyen 1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E3FDE45-AF77-4B5C-9715-49D594BDF05E}" styleName="Style léger 1 - Accentuation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Style à thème 1 - Accentuation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62" autoAdjust="0"/>
    <p:restoredTop sz="94737" autoAdjust="0"/>
  </p:normalViewPr>
  <p:slideViewPr>
    <p:cSldViewPr snapToGrid="0">
      <p:cViewPr>
        <p:scale>
          <a:sx n="80" d="100"/>
          <a:sy n="80" d="100"/>
        </p:scale>
        <p:origin x="-1308" y="-264"/>
      </p:cViewPr>
      <p:guideLst>
        <p:guide orient="horz" pos="139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452"/>
    </p:cViewPr>
  </p:sorterViewPr>
  <p:notesViewPr>
    <p:cSldViewPr snapToGrid="0">
      <p:cViewPr varScale="1">
        <p:scale>
          <a:sx n="66" d="100"/>
          <a:sy n="66" d="100"/>
        </p:scale>
        <p:origin x="-2634" y="-120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d121.local\commun\100%20-%20COMMUN\108%20-%20ADHERENTS\LISTES%20ADHERENTS_la%20liste%20&#224;%20jour%20est%20dans%20OUTILS-REPORTING%20EUDONET\2014\Appel%20Cotisation%202014_v2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d121.local\commun\100%20-%20COMMUN\108%20-%20ADHERENTS\LISTES%20ADHERENTS_la%20liste%20&#224;%20jour%20est%20dans%20OUTILS-REPORTING%20EUDONET\2014\Appel%20Cotisation%202014_v2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Classeur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Classeur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Classeur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1"/>
          <c:h val="0.9729254534629056"/>
        </c:manualLayout>
      </c:layout>
      <c:pie3DChart>
        <c:varyColors val="1"/>
        <c:ser>
          <c:idx val="0"/>
          <c:order val="0"/>
          <c:dLbls>
            <c:dLbl>
              <c:idx val="1"/>
              <c:layout>
                <c:manualLayout>
                  <c:x val="-7.5228591249183352E-2"/>
                  <c:y val="-0.2375200688514429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6318151677547511E-3"/>
                  <c:y val="-0.2583478158521376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.13426358476830541"/>
                  <c:y val="0.1055596386482164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Feuil2!$D$1:$D$6</c:f>
              <c:strCache>
                <c:ptCount val="6"/>
                <c:pt idx="0">
                  <c:v>BdR</c:v>
                </c:pt>
                <c:pt idx="1">
                  <c:v>Hautes Alpes</c:v>
                </c:pt>
                <c:pt idx="2">
                  <c:v>Alpes Maritimes</c:v>
                </c:pt>
                <c:pt idx="3">
                  <c:v>Hors PACA</c:v>
                </c:pt>
                <c:pt idx="4">
                  <c:v>Vaucluse</c:v>
                </c:pt>
                <c:pt idx="5">
                  <c:v>Var</c:v>
                </c:pt>
              </c:strCache>
            </c:strRef>
          </c:cat>
          <c:val>
            <c:numRef>
              <c:f>Feuil2!$E$1:$E$6</c:f>
              <c:numCache>
                <c:formatCode>General</c:formatCode>
                <c:ptCount val="6"/>
                <c:pt idx="0">
                  <c:v>127</c:v>
                </c:pt>
                <c:pt idx="1">
                  <c:v>3</c:v>
                </c:pt>
                <c:pt idx="2">
                  <c:v>58</c:v>
                </c:pt>
                <c:pt idx="3">
                  <c:v>70</c:v>
                </c:pt>
                <c:pt idx="4">
                  <c:v>19</c:v>
                </c:pt>
                <c:pt idx="5">
                  <c:v>41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3.3045328762851996E-2"/>
          <c:w val="1"/>
          <c:h val="0.96060747367679788"/>
        </c:manualLayout>
      </c:layout>
      <c:pie3DChart>
        <c:varyColors val="1"/>
        <c:ser>
          <c:idx val="0"/>
          <c:order val="0"/>
          <c:dLbls>
            <c:dLbl>
              <c:idx val="0"/>
              <c:layout>
                <c:manualLayout>
                  <c:x val="-0.21449611463101723"/>
                  <c:y val="0.15905346140607007"/>
                </c:manualLayout>
              </c:layout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bg1"/>
                      </a:solidFill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bg1"/>
                      </a:solidFill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bg1"/>
                      </a:solidFill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7.5475621045145186E-2"/>
                  <c:y val="-0.10787368682619022"/>
                </c:manualLayout>
              </c:layout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bg1"/>
                      </a:solidFill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0.19892859401357668"/>
                  <c:y val="0.18464654364649213"/>
                </c:manualLayout>
              </c:layout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bg1"/>
                      </a:solidFill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Feuil2!$A$1:$A$7</c:f>
              <c:strCache>
                <c:ptCount val="7"/>
                <c:pt idx="0">
                  <c:v>Partenaire</c:v>
                </c:pt>
                <c:pt idx="1">
                  <c:v>TPE</c:v>
                </c:pt>
                <c:pt idx="2">
                  <c:v>PME</c:v>
                </c:pt>
                <c:pt idx="3">
                  <c:v>ETI</c:v>
                </c:pt>
                <c:pt idx="4">
                  <c:v>Grand Groupe</c:v>
                </c:pt>
                <c:pt idx="5">
                  <c:v>Consultant</c:v>
                </c:pt>
                <c:pt idx="6">
                  <c:v>Formation/recherche</c:v>
                </c:pt>
              </c:strCache>
            </c:strRef>
          </c:cat>
          <c:val>
            <c:numRef>
              <c:f>Feuil2!$B$1:$B$7</c:f>
              <c:numCache>
                <c:formatCode>General</c:formatCode>
                <c:ptCount val="7"/>
                <c:pt idx="0">
                  <c:v>60</c:v>
                </c:pt>
                <c:pt idx="1">
                  <c:v>92</c:v>
                </c:pt>
                <c:pt idx="2">
                  <c:v>74</c:v>
                </c:pt>
                <c:pt idx="3">
                  <c:v>18</c:v>
                </c:pt>
                <c:pt idx="4">
                  <c:v>7</c:v>
                </c:pt>
                <c:pt idx="5">
                  <c:v>8</c:v>
                </c:pt>
                <c:pt idx="6">
                  <c:v>59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cat>
            <c:strRef>
              <c:f>Feuil1!$B$23:$B$30</c:f>
              <c:strCache>
                <c:ptCount val="8"/>
                <c:pt idx="0">
                  <c:v>ONERA</c:v>
                </c:pt>
                <c:pt idx="1">
                  <c:v>I3S</c:v>
                </c:pt>
                <c:pt idx="2">
                  <c:v>LRPC</c:v>
                </c:pt>
                <c:pt idx="3">
                  <c:v>LCPC</c:v>
                </c:pt>
                <c:pt idx="4">
                  <c:v>NEXVISION</c:v>
                </c:pt>
                <c:pt idx="5">
                  <c:v>KAOLAB</c:v>
                </c:pt>
                <c:pt idx="6">
                  <c:v>HELIOS</c:v>
                </c:pt>
                <c:pt idx="7">
                  <c:v>INFOTRON</c:v>
                </c:pt>
              </c:strCache>
            </c:strRef>
          </c:cat>
          <c:val>
            <c:numRef>
              <c:f>Feuil1!$C$23:$C$30</c:f>
              <c:numCache>
                <c:formatCode>General</c:formatCode>
                <c:ptCount val="8"/>
                <c:pt idx="0">
                  <c:v>7</c:v>
                </c:pt>
                <c:pt idx="1">
                  <c:v>12</c:v>
                </c:pt>
                <c:pt idx="2">
                  <c:v>2</c:v>
                </c:pt>
                <c:pt idx="3">
                  <c:v>10</c:v>
                </c:pt>
                <c:pt idx="4">
                  <c:v>6</c:v>
                </c:pt>
                <c:pt idx="5">
                  <c:v>3</c:v>
                </c:pt>
                <c:pt idx="6">
                  <c:v>13</c:v>
                </c:pt>
                <c:pt idx="7">
                  <c:v>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/>
      <c:overlay val="0"/>
    </c:legend>
    <c:plotVisOnly val="1"/>
    <c:dispBlanksAs val="zero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cat>
            <c:strRef>
              <c:f>Feuil1!$B$12:$B$19</c:f>
              <c:strCache>
                <c:ptCount val="8"/>
                <c:pt idx="0">
                  <c:v>R-TECH</c:v>
                </c:pt>
                <c:pt idx="1">
                  <c:v>CeSIGMA</c:v>
                </c:pt>
                <c:pt idx="2">
                  <c:v>BAUMIER</c:v>
                </c:pt>
                <c:pt idx="3">
                  <c:v>ALLIANTECH</c:v>
                </c:pt>
                <c:pt idx="4">
                  <c:v>ATEM</c:v>
                </c:pt>
                <c:pt idx="5">
                  <c:v>ONERA</c:v>
                </c:pt>
                <c:pt idx="6">
                  <c:v>ZODIAC</c:v>
                </c:pt>
                <c:pt idx="7">
                  <c:v>CS</c:v>
                </c:pt>
              </c:strCache>
            </c:strRef>
          </c:cat>
          <c:val>
            <c:numRef>
              <c:f>Feuil1!$C$12:$C$19</c:f>
              <c:numCache>
                <c:formatCode>General</c:formatCode>
                <c:ptCount val="8"/>
                <c:pt idx="0">
                  <c:v>5</c:v>
                </c:pt>
                <c:pt idx="1">
                  <c:v>7</c:v>
                </c:pt>
                <c:pt idx="2">
                  <c:v>6</c:v>
                </c:pt>
                <c:pt idx="3">
                  <c:v>3</c:v>
                </c:pt>
                <c:pt idx="4">
                  <c:v>6</c:v>
                </c:pt>
                <c:pt idx="5">
                  <c:v>13</c:v>
                </c:pt>
                <c:pt idx="6">
                  <c:v>29</c:v>
                </c:pt>
                <c:pt idx="7">
                  <c:v>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zero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cat>
            <c:strRef>
              <c:f>Feuil1!$B$2:$B$6</c:f>
              <c:strCache>
                <c:ptCount val="5"/>
                <c:pt idx="0">
                  <c:v>IRTS</c:v>
                </c:pt>
                <c:pt idx="1">
                  <c:v>IMFT</c:v>
                </c:pt>
                <c:pt idx="2">
                  <c:v>ONERA</c:v>
                </c:pt>
                <c:pt idx="3">
                  <c:v>Agralis</c:v>
                </c:pt>
                <c:pt idx="4">
                  <c:v>Lacroix</c:v>
                </c:pt>
              </c:strCache>
            </c:strRef>
          </c:cat>
          <c:val>
            <c:numRef>
              <c:f>Feuil1!$C$2:$C$6</c:f>
              <c:numCache>
                <c:formatCode>General</c:formatCode>
                <c:ptCount val="5"/>
                <c:pt idx="0">
                  <c:v>33</c:v>
                </c:pt>
                <c:pt idx="1">
                  <c:v>11</c:v>
                </c:pt>
                <c:pt idx="2">
                  <c:v>24</c:v>
                </c:pt>
                <c:pt idx="3">
                  <c:v>9</c:v>
                </c:pt>
                <c:pt idx="4">
                  <c:v>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zero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47DA1B-2ECC-42AA-BE72-B774AC6B8664}" type="doc">
      <dgm:prSet loTypeId="urn:microsoft.com/office/officeart/2005/8/layout/arrow2" loCatId="process" qsTypeId="urn:microsoft.com/office/officeart/2005/8/quickstyle/simple1" qsCatId="simple" csTypeId="urn:microsoft.com/office/officeart/2005/8/colors/accent2_1" csCatId="accent2" phldr="1"/>
      <dgm:spPr/>
    </dgm:pt>
    <dgm:pt modelId="{2EA54CFF-3AEE-48AD-A331-349A2E3D0E46}">
      <dgm:prSet phldrT="[Texte]" custT="1"/>
      <dgm:spPr/>
      <dgm:t>
        <a:bodyPr/>
        <a:lstStyle/>
        <a:p>
          <a:r>
            <a:rPr lang="fr-FR" sz="1800" dirty="0" smtClean="0"/>
            <a:t>       </a:t>
          </a:r>
          <a:r>
            <a:rPr lang="fr-FR" sz="2000" dirty="0" smtClean="0">
              <a:solidFill>
                <a:srgbClr val="C00000"/>
              </a:solidFill>
            </a:rPr>
            <a:t>Dirigeables</a:t>
          </a:r>
          <a:endParaRPr lang="fr-FR" sz="1800" dirty="0">
            <a:solidFill>
              <a:srgbClr val="C00000"/>
            </a:solidFill>
          </a:endParaRPr>
        </a:p>
      </dgm:t>
    </dgm:pt>
    <dgm:pt modelId="{CE53223C-B61B-4A79-85A8-83DED0BC9F26}" type="parTrans" cxnId="{27A7DA83-307B-4008-B258-33092B32C342}">
      <dgm:prSet/>
      <dgm:spPr/>
      <dgm:t>
        <a:bodyPr/>
        <a:lstStyle/>
        <a:p>
          <a:endParaRPr lang="fr-FR"/>
        </a:p>
      </dgm:t>
    </dgm:pt>
    <dgm:pt modelId="{2D39DECC-E3F1-4EC9-A7C1-D83D1AE7D430}" type="sibTrans" cxnId="{27A7DA83-307B-4008-B258-33092B32C342}">
      <dgm:prSet/>
      <dgm:spPr/>
      <dgm:t>
        <a:bodyPr/>
        <a:lstStyle/>
        <a:p>
          <a:endParaRPr lang="fr-FR"/>
        </a:p>
      </dgm:t>
    </dgm:pt>
    <dgm:pt modelId="{23780055-C8A2-4FE3-9320-B206ED52909F}">
      <dgm:prSet phldrT="[Texte]" custT="1"/>
      <dgm:spPr/>
      <dgm:t>
        <a:bodyPr/>
        <a:lstStyle/>
        <a:p>
          <a:r>
            <a:rPr lang="fr-FR" sz="2000" dirty="0" err="1" smtClean="0">
              <a:solidFill>
                <a:srgbClr val="C00000"/>
              </a:solidFill>
            </a:rPr>
            <a:t>Nx</a:t>
          </a:r>
          <a:r>
            <a:rPr lang="fr-FR" sz="2000" dirty="0" smtClean="0">
              <a:solidFill>
                <a:srgbClr val="C00000"/>
              </a:solidFill>
            </a:rPr>
            <a:t> </a:t>
          </a:r>
          <a:r>
            <a:rPr lang="fr-FR" sz="2000" dirty="0">
              <a:solidFill>
                <a:srgbClr val="C00000"/>
              </a:solidFill>
            </a:rPr>
            <a:t>services </a:t>
          </a:r>
          <a:r>
            <a:rPr lang="fr-FR" sz="2000" dirty="0" smtClean="0">
              <a:solidFill>
                <a:srgbClr val="C00000"/>
              </a:solidFill>
            </a:rPr>
            <a:t>   aériens</a:t>
          </a:r>
          <a:endParaRPr lang="fr-FR" sz="2000" dirty="0">
            <a:solidFill>
              <a:srgbClr val="C00000"/>
            </a:solidFill>
          </a:endParaRPr>
        </a:p>
      </dgm:t>
    </dgm:pt>
    <dgm:pt modelId="{3ABAE847-EC4C-4190-83EA-D4296FAEEABE}" type="parTrans" cxnId="{9206BA44-E383-465D-BEDE-3DF8629DFFA3}">
      <dgm:prSet/>
      <dgm:spPr/>
      <dgm:t>
        <a:bodyPr/>
        <a:lstStyle/>
        <a:p>
          <a:endParaRPr lang="fr-FR"/>
        </a:p>
      </dgm:t>
    </dgm:pt>
    <dgm:pt modelId="{BD77720A-05C7-4492-9D38-E7FA1A942595}" type="sibTrans" cxnId="{9206BA44-E383-465D-BEDE-3DF8629DFFA3}">
      <dgm:prSet/>
      <dgm:spPr/>
      <dgm:t>
        <a:bodyPr/>
        <a:lstStyle/>
        <a:p>
          <a:endParaRPr lang="fr-FR"/>
        </a:p>
      </dgm:t>
    </dgm:pt>
    <dgm:pt modelId="{0409A9C6-3153-423C-84C8-986B7ACC2CD5}">
      <dgm:prSet phldrT="[Texte]"/>
      <dgm:spPr/>
      <dgm:t>
        <a:bodyPr/>
        <a:lstStyle/>
        <a:p>
          <a:r>
            <a:rPr lang="fr-FR" i="1" dirty="0">
              <a:solidFill>
                <a:srgbClr val="C00000"/>
              </a:solidFill>
            </a:rPr>
            <a:t>Services </a:t>
          </a:r>
          <a:r>
            <a:rPr lang="fr-FR" i="1" dirty="0" smtClean="0">
              <a:solidFill>
                <a:srgbClr val="C00000"/>
              </a:solidFill>
            </a:rPr>
            <a:t>aéroportuaires</a:t>
          </a:r>
        </a:p>
        <a:p>
          <a:endParaRPr lang="fr-FR" i="1" dirty="0">
            <a:solidFill>
              <a:srgbClr val="C00000"/>
            </a:solidFill>
          </a:endParaRPr>
        </a:p>
      </dgm:t>
    </dgm:pt>
    <dgm:pt modelId="{0DE7B264-D647-4470-B3A0-46D116B1BA84}" type="parTrans" cxnId="{FC74AE3A-EF6D-49C5-B87B-19A0810185B5}">
      <dgm:prSet/>
      <dgm:spPr/>
      <dgm:t>
        <a:bodyPr/>
        <a:lstStyle/>
        <a:p>
          <a:endParaRPr lang="fr-FR"/>
        </a:p>
      </dgm:t>
    </dgm:pt>
    <dgm:pt modelId="{7E09E820-B413-4328-8096-3C57BA724A1E}" type="sibTrans" cxnId="{FC74AE3A-EF6D-49C5-B87B-19A0810185B5}">
      <dgm:prSet/>
      <dgm:spPr/>
      <dgm:t>
        <a:bodyPr/>
        <a:lstStyle/>
        <a:p>
          <a:endParaRPr lang="fr-FR"/>
        </a:p>
      </dgm:t>
    </dgm:pt>
    <dgm:pt modelId="{34EA8BAA-1527-4819-ADB8-B433D61F10AA}">
      <dgm:prSet phldrT="[Texte]" custT="1"/>
      <dgm:spPr/>
      <dgm:t>
        <a:bodyPr/>
        <a:lstStyle/>
        <a:p>
          <a:r>
            <a:rPr lang="fr-FR" sz="2000" dirty="0">
              <a:solidFill>
                <a:srgbClr val="C00000"/>
              </a:solidFill>
            </a:rPr>
            <a:t>Solutions spatiales</a:t>
          </a:r>
        </a:p>
      </dgm:t>
    </dgm:pt>
    <dgm:pt modelId="{9507D85E-CDA1-4E10-B3B3-3327F3202DBF}" type="parTrans" cxnId="{17D2E0C0-7E9B-47E2-8485-FADB2F9C8097}">
      <dgm:prSet/>
      <dgm:spPr/>
      <dgm:t>
        <a:bodyPr/>
        <a:lstStyle/>
        <a:p>
          <a:endParaRPr lang="fr-FR"/>
        </a:p>
      </dgm:t>
    </dgm:pt>
    <dgm:pt modelId="{610E3F54-F442-4EDA-AFE2-2F23A47B4103}" type="sibTrans" cxnId="{17D2E0C0-7E9B-47E2-8485-FADB2F9C8097}">
      <dgm:prSet/>
      <dgm:spPr/>
      <dgm:t>
        <a:bodyPr/>
        <a:lstStyle/>
        <a:p>
          <a:endParaRPr lang="fr-FR"/>
        </a:p>
      </dgm:t>
    </dgm:pt>
    <dgm:pt modelId="{583CBAD4-374D-40B8-972E-9E73BF6498EF}">
      <dgm:prSet phldrT="[Texte]"/>
      <dgm:spPr/>
      <dgm:t>
        <a:bodyPr/>
        <a:lstStyle/>
        <a:p>
          <a:pPr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dirty="0" smtClean="0">
              <a:solidFill>
                <a:srgbClr val="C00000"/>
              </a:solidFill>
            </a:rPr>
            <a:t>     Hélicoptères</a:t>
          </a:r>
        </a:p>
        <a:p>
          <a:pPr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900" dirty="0">
            <a:solidFill>
              <a:srgbClr val="C00000"/>
            </a:solidFill>
          </a:endParaRPr>
        </a:p>
      </dgm:t>
    </dgm:pt>
    <dgm:pt modelId="{1FCB117A-6E8B-4C82-957B-F5FC1FF120B8}" type="parTrans" cxnId="{FE480432-0FAB-4B17-8C23-9B787A1049B8}">
      <dgm:prSet/>
      <dgm:spPr/>
      <dgm:t>
        <a:bodyPr/>
        <a:lstStyle/>
        <a:p>
          <a:endParaRPr lang="fr-FR"/>
        </a:p>
      </dgm:t>
    </dgm:pt>
    <dgm:pt modelId="{830624B7-C736-46F5-9731-7EA9B8966170}" type="sibTrans" cxnId="{FE480432-0FAB-4B17-8C23-9B787A1049B8}">
      <dgm:prSet/>
      <dgm:spPr/>
      <dgm:t>
        <a:bodyPr/>
        <a:lstStyle/>
        <a:p>
          <a:endParaRPr lang="fr-FR"/>
        </a:p>
      </dgm:t>
    </dgm:pt>
    <dgm:pt modelId="{DB81F949-3258-4F3B-8EE3-A2C98544DFFC}">
      <dgm:prSet custT="1"/>
      <dgm:spPr/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500" dirty="0" smtClean="0"/>
            <a:t> </a:t>
          </a:r>
          <a:r>
            <a:rPr lang="fr-FR" sz="1500" b="1" dirty="0" smtClean="0"/>
            <a:t>Henri  FABRE       </a:t>
          </a:r>
          <a:r>
            <a:rPr lang="fr-FR" sz="1200" dirty="0" err="1" smtClean="0"/>
            <a:t>Meca</a:t>
          </a:r>
          <a:r>
            <a:rPr lang="fr-FR" sz="1200" dirty="0" smtClean="0"/>
            <a:t>, services, énergie + </a:t>
          </a:r>
          <a:r>
            <a:rPr lang="fr-FR" sz="1200" dirty="0" err="1" smtClean="0"/>
            <a:t>Technocentre</a:t>
          </a:r>
          <a:r>
            <a:rPr lang="fr-FR" sz="1200" dirty="0" smtClean="0"/>
            <a:t> (</a:t>
          </a:r>
          <a:r>
            <a:rPr lang="fr-FR" sz="1200" dirty="0" err="1" smtClean="0"/>
            <a:t>Inovsys</a:t>
          </a:r>
          <a:r>
            <a:rPr lang="fr-FR" sz="1200" dirty="0" smtClean="0"/>
            <a:t>)        + Produire ensemble </a:t>
          </a:r>
          <a:endParaRPr lang="fr-FR" sz="1500" dirty="0"/>
        </a:p>
      </dgm:t>
    </dgm:pt>
    <dgm:pt modelId="{9BA9D878-7AE9-457A-A8F9-EA83E09C6B96}" type="parTrans" cxnId="{84DCD2EF-D17F-4692-A265-A4E3C9EA4C74}">
      <dgm:prSet/>
      <dgm:spPr/>
      <dgm:t>
        <a:bodyPr/>
        <a:lstStyle/>
        <a:p>
          <a:endParaRPr lang="fr-FR"/>
        </a:p>
      </dgm:t>
    </dgm:pt>
    <dgm:pt modelId="{BA79B864-A988-4E7F-AB6F-42DFBCF75784}" type="sibTrans" cxnId="{84DCD2EF-D17F-4692-A265-A4E3C9EA4C74}">
      <dgm:prSet/>
      <dgm:spPr/>
      <dgm:t>
        <a:bodyPr/>
        <a:lstStyle/>
        <a:p>
          <a:endParaRPr lang="fr-FR"/>
        </a:p>
      </dgm:t>
    </dgm:pt>
    <dgm:pt modelId="{0A3AB856-A36E-4DDB-8572-FEDA38808C4D}">
      <dgm:prSet custT="1"/>
      <dgm:spPr/>
      <dgm:t>
        <a:bodyPr/>
        <a:lstStyle/>
        <a:p>
          <a:r>
            <a:rPr lang="fr-FR" sz="1500" b="1" dirty="0" smtClean="0">
              <a:solidFill>
                <a:schemeClr val="tx1"/>
              </a:solidFill>
            </a:rPr>
            <a:t>E ROMANO </a:t>
          </a:r>
          <a:r>
            <a:rPr lang="fr-FR" sz="1100" dirty="0" smtClean="0"/>
            <a:t>usages, énergie , matériau+ diversification + </a:t>
          </a:r>
          <a:r>
            <a:rPr lang="fr-FR" sz="1100" dirty="0" err="1" smtClean="0"/>
            <a:t>valo</a:t>
          </a:r>
          <a:r>
            <a:rPr lang="fr-FR" sz="1100" dirty="0" smtClean="0"/>
            <a:t> brevets + ESA BIC</a:t>
          </a:r>
          <a:endParaRPr lang="fr-FR" sz="1100" dirty="0"/>
        </a:p>
      </dgm:t>
    </dgm:pt>
    <dgm:pt modelId="{0FC5FB17-BBFC-4DB4-8F21-52660CB01D8C}" type="parTrans" cxnId="{90C497D5-84C6-4D47-BA1F-1E2274AB613C}">
      <dgm:prSet/>
      <dgm:spPr/>
      <dgm:t>
        <a:bodyPr/>
        <a:lstStyle/>
        <a:p>
          <a:endParaRPr lang="fr-FR"/>
        </a:p>
      </dgm:t>
    </dgm:pt>
    <dgm:pt modelId="{ABE0B07F-4922-4797-A32B-24A82962FA16}" type="sibTrans" cxnId="{90C497D5-84C6-4D47-BA1F-1E2274AB613C}">
      <dgm:prSet/>
      <dgm:spPr/>
      <dgm:t>
        <a:bodyPr/>
        <a:lstStyle/>
        <a:p>
          <a:endParaRPr lang="fr-FR"/>
        </a:p>
      </dgm:t>
    </dgm:pt>
    <dgm:pt modelId="{2CEE429E-DC4E-42FA-9935-4B085A5C298A}">
      <dgm:prSet/>
      <dgm:spPr/>
      <dgm:t>
        <a:bodyPr/>
        <a:lstStyle/>
        <a:p>
          <a:r>
            <a:rPr lang="fr-FR" i="1" dirty="0" err="1" smtClean="0">
              <a:solidFill>
                <a:schemeClr val="bg1">
                  <a:lumMod val="50000"/>
                </a:schemeClr>
              </a:solidFill>
            </a:rPr>
            <a:t>Acces</a:t>
          </a:r>
          <a:r>
            <a:rPr lang="fr-FR" i="1" dirty="0" smtClean="0">
              <a:solidFill>
                <a:schemeClr val="bg1">
                  <a:lumMod val="50000"/>
                </a:schemeClr>
              </a:solidFill>
            </a:rPr>
            <a:t> marché</a:t>
          </a:r>
          <a:endParaRPr lang="fr-FR" i="1" dirty="0">
            <a:solidFill>
              <a:schemeClr val="bg1">
                <a:lumMod val="50000"/>
              </a:schemeClr>
            </a:solidFill>
          </a:endParaRPr>
        </a:p>
      </dgm:t>
    </dgm:pt>
    <dgm:pt modelId="{C5D18B7B-618F-4157-969E-F843E55F65A9}" type="parTrans" cxnId="{E1147347-A6D5-4017-9D27-1B3EF8E39809}">
      <dgm:prSet/>
      <dgm:spPr/>
      <dgm:t>
        <a:bodyPr/>
        <a:lstStyle/>
        <a:p>
          <a:endParaRPr lang="fr-FR"/>
        </a:p>
      </dgm:t>
    </dgm:pt>
    <dgm:pt modelId="{4F490D82-BB0E-4714-94D1-0E2A5F15EAB1}" type="sibTrans" cxnId="{E1147347-A6D5-4017-9D27-1B3EF8E39809}">
      <dgm:prSet/>
      <dgm:spPr/>
      <dgm:t>
        <a:bodyPr/>
        <a:lstStyle/>
        <a:p>
          <a:endParaRPr lang="fr-FR"/>
        </a:p>
      </dgm:t>
    </dgm:pt>
    <dgm:pt modelId="{0B9E19DB-4179-4351-A94E-5D6B668FA9D2}">
      <dgm:prSet custT="1"/>
      <dgm:spPr/>
      <dgm:t>
        <a:bodyPr/>
        <a:lstStyle/>
        <a:p>
          <a:r>
            <a:rPr lang="fr-FR" sz="1600" b="1" dirty="0" smtClean="0"/>
            <a:t>Filière </a:t>
          </a:r>
          <a:r>
            <a:rPr lang="fr-FR" sz="1600" b="1" dirty="0" err="1" smtClean="0"/>
            <a:t>strato</a:t>
          </a:r>
          <a:endParaRPr lang="fr-FR" sz="1600" b="1" dirty="0"/>
        </a:p>
      </dgm:t>
    </dgm:pt>
    <dgm:pt modelId="{62770012-30DA-43C5-937A-A56AB34475ED}" type="parTrans" cxnId="{E316168C-3930-4306-BCC7-F85546972878}">
      <dgm:prSet/>
      <dgm:spPr/>
      <dgm:t>
        <a:bodyPr/>
        <a:lstStyle/>
        <a:p>
          <a:endParaRPr lang="fr-FR"/>
        </a:p>
      </dgm:t>
    </dgm:pt>
    <dgm:pt modelId="{80D79707-CC41-457A-AF26-86A14B371BD9}" type="sibTrans" cxnId="{E316168C-3930-4306-BCC7-F85546972878}">
      <dgm:prSet/>
      <dgm:spPr/>
      <dgm:t>
        <a:bodyPr/>
        <a:lstStyle/>
        <a:p>
          <a:endParaRPr lang="fr-FR"/>
        </a:p>
      </dgm:t>
    </dgm:pt>
    <dgm:pt modelId="{153F31B4-B9FC-4CD7-9CE8-BF64B433F20D}">
      <dgm:prSet custT="1"/>
      <dgm:spPr/>
      <dgm:t>
        <a:bodyPr/>
        <a:lstStyle/>
        <a:p>
          <a:r>
            <a:rPr lang="fr-FR" sz="1600" b="1" dirty="0" smtClean="0"/>
            <a:t>Charges lourdes</a:t>
          </a:r>
          <a:endParaRPr lang="fr-FR" sz="1400" b="1" dirty="0"/>
        </a:p>
      </dgm:t>
    </dgm:pt>
    <dgm:pt modelId="{61F0663B-B687-4800-BA3C-D6A6B6DFE46B}" type="parTrans" cxnId="{4AA94B63-690C-451C-96A2-028F8C47AA19}">
      <dgm:prSet/>
      <dgm:spPr/>
      <dgm:t>
        <a:bodyPr/>
        <a:lstStyle/>
        <a:p>
          <a:endParaRPr lang="fr-FR"/>
        </a:p>
      </dgm:t>
    </dgm:pt>
    <dgm:pt modelId="{6C5D436C-4106-4E4F-8006-3962E9CD3994}" type="sibTrans" cxnId="{4AA94B63-690C-451C-96A2-028F8C47AA19}">
      <dgm:prSet/>
      <dgm:spPr/>
      <dgm:t>
        <a:bodyPr/>
        <a:lstStyle/>
        <a:p>
          <a:endParaRPr lang="fr-FR"/>
        </a:p>
      </dgm:t>
    </dgm:pt>
    <dgm:pt modelId="{475184EA-525E-4483-80CE-80BFB05BCB7C}">
      <dgm:prSet/>
      <dgm:spPr/>
      <dgm:t>
        <a:bodyPr/>
        <a:lstStyle/>
        <a:p>
          <a:pPr marL="114300" indent="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fr-FR" sz="1500" dirty="0"/>
        </a:p>
      </dgm:t>
    </dgm:pt>
    <dgm:pt modelId="{7471DDCF-9C51-42EB-9331-AD554DB7754E}" type="parTrans" cxnId="{376CD065-A187-46A5-854A-C68A9B94ECA3}">
      <dgm:prSet/>
      <dgm:spPr/>
      <dgm:t>
        <a:bodyPr/>
        <a:lstStyle/>
        <a:p>
          <a:endParaRPr lang="fr-FR"/>
        </a:p>
      </dgm:t>
    </dgm:pt>
    <dgm:pt modelId="{3E28E99E-9BFC-4446-9084-C89CC35D7BDD}" type="sibTrans" cxnId="{376CD065-A187-46A5-854A-C68A9B94ECA3}">
      <dgm:prSet/>
      <dgm:spPr/>
      <dgm:t>
        <a:bodyPr/>
        <a:lstStyle/>
        <a:p>
          <a:endParaRPr lang="fr-FR"/>
        </a:p>
      </dgm:t>
    </dgm:pt>
    <dgm:pt modelId="{EB804B15-5E4B-4994-B08D-CFFF8B2B956D}">
      <dgm:prSet/>
      <dgm:spPr/>
      <dgm:t>
        <a:bodyPr/>
        <a:lstStyle/>
        <a:p>
          <a:pPr marL="114300" indent="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fr-FR" sz="1500" dirty="0"/>
        </a:p>
      </dgm:t>
    </dgm:pt>
    <dgm:pt modelId="{6E52A1B2-A423-45A6-A860-A3F729EC6634}" type="parTrans" cxnId="{7308C822-69FD-408C-8E34-EB5E4A6E9A6B}">
      <dgm:prSet/>
      <dgm:spPr/>
      <dgm:t>
        <a:bodyPr/>
        <a:lstStyle/>
        <a:p>
          <a:endParaRPr lang="fr-FR"/>
        </a:p>
      </dgm:t>
    </dgm:pt>
    <dgm:pt modelId="{652AF80B-A341-4DDF-9049-8011E36A97B7}" type="sibTrans" cxnId="{7308C822-69FD-408C-8E34-EB5E4A6E9A6B}">
      <dgm:prSet/>
      <dgm:spPr/>
      <dgm:t>
        <a:bodyPr/>
        <a:lstStyle/>
        <a:p>
          <a:endParaRPr lang="fr-FR"/>
        </a:p>
      </dgm:t>
    </dgm:pt>
    <dgm:pt modelId="{359DAF40-C37C-4952-A563-600182C999A6}">
      <dgm:prSet custT="1"/>
      <dgm:spPr/>
      <dgm:t>
        <a:bodyPr/>
        <a:lstStyle/>
        <a:p>
          <a:r>
            <a:rPr lang="fr-FR" sz="1500" dirty="0" smtClean="0"/>
            <a:t> </a:t>
          </a:r>
          <a:r>
            <a:rPr lang="fr-FR" sz="1500" b="1" dirty="0" smtClean="0"/>
            <a:t>DO- PME</a:t>
          </a:r>
          <a:endParaRPr lang="fr-FR" sz="1500" b="1" dirty="0"/>
        </a:p>
      </dgm:t>
    </dgm:pt>
    <dgm:pt modelId="{0DFC699F-AFCB-47B9-AF86-B00DB7736013}" type="parTrans" cxnId="{3AA409FC-5F49-49A9-A48C-4E41764E6BE6}">
      <dgm:prSet/>
      <dgm:spPr/>
      <dgm:t>
        <a:bodyPr/>
        <a:lstStyle/>
        <a:p>
          <a:endParaRPr lang="fr-FR"/>
        </a:p>
      </dgm:t>
    </dgm:pt>
    <dgm:pt modelId="{EEC3AEDD-D2AB-4193-853E-06370099B684}" type="sibTrans" cxnId="{3AA409FC-5F49-49A9-A48C-4E41764E6BE6}">
      <dgm:prSet/>
      <dgm:spPr/>
      <dgm:t>
        <a:bodyPr/>
        <a:lstStyle/>
        <a:p>
          <a:endParaRPr lang="fr-FR"/>
        </a:p>
      </dgm:t>
    </dgm:pt>
    <dgm:pt modelId="{DF242E82-26FD-4887-BADB-868D74A6E90D}">
      <dgm:prSet custT="1"/>
      <dgm:spPr/>
      <dgm:t>
        <a:bodyPr/>
        <a:lstStyle/>
        <a:p>
          <a:r>
            <a:rPr lang="fr-FR" sz="1200" b="1" dirty="0" smtClean="0"/>
            <a:t>Surveillance</a:t>
          </a:r>
          <a:endParaRPr lang="fr-FR" sz="1200" b="1" dirty="0"/>
        </a:p>
      </dgm:t>
    </dgm:pt>
    <dgm:pt modelId="{7A1A37EA-9DAA-4549-924E-7C68ED7B19E7}" type="parTrans" cxnId="{11FBAFD4-243C-46D1-9AA7-F5A0707E68CF}">
      <dgm:prSet/>
      <dgm:spPr/>
      <dgm:t>
        <a:bodyPr/>
        <a:lstStyle/>
        <a:p>
          <a:endParaRPr lang="fr-FR"/>
        </a:p>
      </dgm:t>
    </dgm:pt>
    <dgm:pt modelId="{50BEC94D-F40F-4A66-B578-2D179A01C3A9}" type="sibTrans" cxnId="{11FBAFD4-243C-46D1-9AA7-F5A0707E68CF}">
      <dgm:prSet/>
      <dgm:spPr/>
      <dgm:t>
        <a:bodyPr/>
        <a:lstStyle/>
        <a:p>
          <a:endParaRPr lang="fr-FR"/>
        </a:p>
      </dgm:t>
    </dgm:pt>
    <dgm:pt modelId="{ABD4C312-9308-44D3-8845-94F73FC94B36}">
      <dgm:prSet custT="1"/>
      <dgm:spPr/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500" b="1" dirty="0" smtClean="0"/>
            <a:t>  DO – PME        </a:t>
          </a:r>
          <a:r>
            <a:rPr lang="fr-FR" sz="1050" dirty="0" err="1" smtClean="0"/>
            <a:t>Sourcing</a:t>
          </a:r>
          <a:r>
            <a:rPr lang="fr-FR" sz="1050" dirty="0" smtClean="0"/>
            <a:t> techno </a:t>
          </a:r>
          <a:r>
            <a:rPr lang="fr-FR" sz="1050" dirty="0" err="1" smtClean="0"/>
            <a:t>HdF</a:t>
          </a:r>
          <a:r>
            <a:rPr lang="fr-FR" sz="1050" dirty="0" smtClean="0"/>
            <a:t>   parcours partenarial,</a:t>
          </a:r>
          <a:endParaRPr lang="fr-FR" sz="1050" dirty="0"/>
        </a:p>
      </dgm:t>
    </dgm:pt>
    <dgm:pt modelId="{C6A9AEBF-4F56-4FBD-B644-9C5380EC8A48}" type="parTrans" cxnId="{E7A4276D-AD12-4A4E-8C2D-86829561E20A}">
      <dgm:prSet/>
      <dgm:spPr/>
      <dgm:t>
        <a:bodyPr/>
        <a:lstStyle/>
        <a:p>
          <a:endParaRPr lang="fr-FR"/>
        </a:p>
      </dgm:t>
    </dgm:pt>
    <dgm:pt modelId="{69F7B1FF-51D0-4018-A614-26943742D16D}" type="sibTrans" cxnId="{E7A4276D-AD12-4A4E-8C2D-86829561E20A}">
      <dgm:prSet/>
      <dgm:spPr/>
      <dgm:t>
        <a:bodyPr/>
        <a:lstStyle/>
        <a:p>
          <a:endParaRPr lang="fr-FR"/>
        </a:p>
      </dgm:t>
    </dgm:pt>
    <dgm:pt modelId="{50EC4776-A34D-4011-A2DF-62DDC3F1062D}">
      <dgm:prSet custT="1"/>
      <dgm:spPr/>
      <dgm:t>
        <a:bodyPr/>
        <a:lstStyle/>
        <a:p>
          <a:r>
            <a:rPr lang="fr-FR" sz="1100" dirty="0" smtClean="0"/>
            <a:t>  </a:t>
          </a:r>
          <a:r>
            <a:rPr lang="fr-FR" sz="1600" b="1" dirty="0" smtClean="0"/>
            <a:t>Accès marché              </a:t>
          </a:r>
          <a:r>
            <a:rPr lang="fr-FR" sz="1100" dirty="0" smtClean="0"/>
            <a:t>levée freins, EVENEMENT Européen  </a:t>
          </a:r>
          <a:endParaRPr lang="fr-FR" sz="1100" dirty="0"/>
        </a:p>
      </dgm:t>
    </dgm:pt>
    <dgm:pt modelId="{D110AB50-9E3E-499E-8E1F-D33903A52EE0}" type="parTrans" cxnId="{6EF2CD23-1621-48EB-9E95-C8F3CB3DF8AA}">
      <dgm:prSet/>
      <dgm:spPr/>
      <dgm:t>
        <a:bodyPr/>
        <a:lstStyle/>
        <a:p>
          <a:endParaRPr lang="fr-FR"/>
        </a:p>
      </dgm:t>
    </dgm:pt>
    <dgm:pt modelId="{18B168FE-EABE-4212-B352-43F18D972D74}" type="sibTrans" cxnId="{6EF2CD23-1621-48EB-9E95-C8F3CB3DF8AA}">
      <dgm:prSet/>
      <dgm:spPr/>
      <dgm:t>
        <a:bodyPr/>
        <a:lstStyle/>
        <a:p>
          <a:endParaRPr lang="fr-FR"/>
        </a:p>
      </dgm:t>
    </dgm:pt>
    <dgm:pt modelId="{3C1381D6-1B9F-4BB7-A477-4497C726FED7}">
      <dgm:prSet custT="1"/>
      <dgm:spPr/>
      <dgm:t>
        <a:bodyPr/>
        <a:lstStyle/>
        <a:p>
          <a:r>
            <a:rPr lang="fr-FR" sz="1100" dirty="0" smtClean="0"/>
            <a:t>   </a:t>
          </a:r>
          <a:r>
            <a:rPr lang="fr-FR" sz="1400" b="1" dirty="0" smtClean="0"/>
            <a:t>VAR/ </a:t>
          </a:r>
          <a:r>
            <a:rPr lang="fr-FR" sz="1200" b="1" dirty="0" smtClean="0"/>
            <a:t>AVIGNON</a:t>
          </a:r>
          <a:endParaRPr lang="fr-FR" sz="1200" b="1" dirty="0"/>
        </a:p>
      </dgm:t>
    </dgm:pt>
    <dgm:pt modelId="{112CC0CF-C056-404B-8881-B57A028F5C1D}" type="parTrans" cxnId="{2B708230-42E3-4552-9522-A36CA9F75655}">
      <dgm:prSet/>
      <dgm:spPr/>
      <dgm:t>
        <a:bodyPr/>
        <a:lstStyle/>
        <a:p>
          <a:endParaRPr lang="fr-FR"/>
        </a:p>
      </dgm:t>
    </dgm:pt>
    <dgm:pt modelId="{9E84B223-4B3D-4040-936F-65886E7FC6F0}" type="sibTrans" cxnId="{2B708230-42E3-4552-9522-A36CA9F75655}">
      <dgm:prSet/>
      <dgm:spPr/>
      <dgm:t>
        <a:bodyPr/>
        <a:lstStyle/>
        <a:p>
          <a:endParaRPr lang="fr-FR"/>
        </a:p>
      </dgm:t>
    </dgm:pt>
    <dgm:pt modelId="{FE2AF5B6-2BB5-417B-AD72-C7134BB4D2DE}">
      <dgm:prSet custT="1"/>
      <dgm:spPr/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500" b="1" dirty="0" smtClean="0"/>
            <a:t> Projets et </a:t>
          </a:r>
          <a:r>
            <a:rPr lang="fr-FR" sz="1500" b="1" dirty="0" err="1" smtClean="0"/>
            <a:t>valo</a:t>
          </a:r>
          <a:endParaRPr lang="fr-FR" sz="1050" dirty="0"/>
        </a:p>
      </dgm:t>
    </dgm:pt>
    <dgm:pt modelId="{3B784211-17D8-4F48-B556-40C6F3581D1A}" type="parTrans" cxnId="{D5794EE8-8A36-4AFC-96BE-FEDA14030C1A}">
      <dgm:prSet/>
      <dgm:spPr/>
      <dgm:t>
        <a:bodyPr/>
        <a:lstStyle/>
        <a:p>
          <a:endParaRPr lang="fr-FR"/>
        </a:p>
      </dgm:t>
    </dgm:pt>
    <dgm:pt modelId="{08EE5EAF-5A7C-4107-873D-33D18ED2EDDC}" type="sibTrans" cxnId="{D5794EE8-8A36-4AFC-96BE-FEDA14030C1A}">
      <dgm:prSet/>
      <dgm:spPr/>
      <dgm:t>
        <a:bodyPr/>
        <a:lstStyle/>
        <a:p>
          <a:endParaRPr lang="fr-FR"/>
        </a:p>
      </dgm:t>
    </dgm:pt>
    <dgm:pt modelId="{A6E1790B-5087-48BB-A9CE-9B7F8A69FE91}">
      <dgm:prSet/>
      <dgm:spPr/>
      <dgm:t>
        <a:bodyPr/>
        <a:lstStyle/>
        <a:p>
          <a:r>
            <a:rPr lang="fr-FR" sz="1500" b="1" dirty="0" smtClean="0"/>
            <a:t>Nano satellites</a:t>
          </a:r>
          <a:endParaRPr lang="fr-FR" sz="1500" b="1" dirty="0"/>
        </a:p>
      </dgm:t>
    </dgm:pt>
    <dgm:pt modelId="{61A98F61-7767-485E-A76A-73C5146C6E3F}" type="parTrans" cxnId="{1D10BF51-9359-4FEA-9AFF-2D407DA71C2B}">
      <dgm:prSet/>
      <dgm:spPr/>
      <dgm:t>
        <a:bodyPr/>
        <a:lstStyle/>
        <a:p>
          <a:endParaRPr lang="fr-FR"/>
        </a:p>
      </dgm:t>
    </dgm:pt>
    <dgm:pt modelId="{EE93FAEA-5A57-4939-8A72-3250CC5CA53C}" type="sibTrans" cxnId="{1D10BF51-9359-4FEA-9AFF-2D407DA71C2B}">
      <dgm:prSet/>
      <dgm:spPr/>
      <dgm:t>
        <a:bodyPr/>
        <a:lstStyle/>
        <a:p>
          <a:endParaRPr lang="fr-FR"/>
        </a:p>
      </dgm:t>
    </dgm:pt>
    <dgm:pt modelId="{906B6459-69B4-4AFD-8B70-5C81BF4FBB64}">
      <dgm:prSet custT="1"/>
      <dgm:spPr/>
      <dgm:t>
        <a:bodyPr/>
        <a:lstStyle/>
        <a:p>
          <a:r>
            <a:rPr lang="fr-FR" sz="1600" b="1" dirty="0" smtClean="0"/>
            <a:t>Produits réf. </a:t>
          </a:r>
          <a:r>
            <a:rPr lang="fr-FR" sz="1100" dirty="0" smtClean="0"/>
            <a:t>Drone, ballon, avions </a:t>
          </a:r>
          <a:endParaRPr lang="fr-FR" sz="1100" dirty="0"/>
        </a:p>
      </dgm:t>
    </dgm:pt>
    <dgm:pt modelId="{12D50135-AEFD-4B3F-8645-09232D0CAF01}" type="sibTrans" cxnId="{FED0373F-B984-4DB0-B2F9-5B506A3B4986}">
      <dgm:prSet/>
      <dgm:spPr/>
      <dgm:t>
        <a:bodyPr/>
        <a:lstStyle/>
        <a:p>
          <a:endParaRPr lang="fr-FR"/>
        </a:p>
      </dgm:t>
    </dgm:pt>
    <dgm:pt modelId="{B1049563-B86B-4AAA-9F5A-DCE31364FBA6}" type="parTrans" cxnId="{FED0373F-B984-4DB0-B2F9-5B506A3B4986}">
      <dgm:prSet/>
      <dgm:spPr/>
      <dgm:t>
        <a:bodyPr/>
        <a:lstStyle/>
        <a:p>
          <a:endParaRPr lang="fr-FR"/>
        </a:p>
      </dgm:t>
    </dgm:pt>
    <dgm:pt modelId="{DBFDE52C-5FB4-446E-8C06-B3DF014EB19B}" type="pres">
      <dgm:prSet presAssocID="{EA47DA1B-2ECC-42AA-BE72-B774AC6B8664}" presName="arrowDiagram" presStyleCnt="0">
        <dgm:presLayoutVars>
          <dgm:chMax val="5"/>
          <dgm:dir/>
          <dgm:resizeHandles val="exact"/>
        </dgm:presLayoutVars>
      </dgm:prSet>
      <dgm:spPr/>
    </dgm:pt>
    <dgm:pt modelId="{74F65A4B-5689-44EE-BE93-A8E01E0062FE}" type="pres">
      <dgm:prSet presAssocID="{EA47DA1B-2ECC-42AA-BE72-B774AC6B8664}" presName="arrow" presStyleLbl="bgShp" presStyleIdx="0" presStyleCnt="1" custLinFactNeighborX="1744" custLinFactNeighborY="131"/>
      <dgm:spPr/>
    </dgm:pt>
    <dgm:pt modelId="{8A6A59CE-24B7-4CE3-8ED6-B8604B9E869E}" type="pres">
      <dgm:prSet presAssocID="{EA47DA1B-2ECC-42AA-BE72-B774AC6B8664}" presName="arrowDiagram5" presStyleCnt="0"/>
      <dgm:spPr/>
    </dgm:pt>
    <dgm:pt modelId="{DCF1BF03-C0C0-4962-A9D0-D2B158460C41}" type="pres">
      <dgm:prSet presAssocID="{2EA54CFF-3AEE-48AD-A331-349A2E3D0E46}" presName="bullet5a" presStyleLbl="node1" presStyleIdx="0" presStyleCnt="5"/>
      <dgm:spPr/>
    </dgm:pt>
    <dgm:pt modelId="{80F51911-EBE2-4AD6-9B19-B99A2A2613F3}" type="pres">
      <dgm:prSet presAssocID="{2EA54CFF-3AEE-48AD-A331-349A2E3D0E46}" presName="textBox5a" presStyleLbl="revTx" presStyleIdx="0" presStyleCnt="5" custScaleX="150426" custScaleY="50099" custLinFactNeighborX="1810" custLinFactNeighborY="-3981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15B3FE8-3E3A-4D38-BEFC-33F224794556}" type="pres">
      <dgm:prSet presAssocID="{23780055-C8A2-4FE3-9320-B206ED52909F}" presName="bullet5b" presStyleLbl="node1" presStyleIdx="1" presStyleCnt="5"/>
      <dgm:spPr/>
    </dgm:pt>
    <dgm:pt modelId="{C1F27B7A-20C7-4F13-9DC1-15A6C7D1059E}" type="pres">
      <dgm:prSet presAssocID="{23780055-C8A2-4FE3-9320-B206ED52909F}" presName="textBox5b" presStyleLbl="revTx" presStyleIdx="1" presStyleCnt="5" custScaleX="120986" custScaleY="61386" custLinFactNeighborX="14359" custLinFactNeighborY="-4631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11C554A-AE1B-44A0-9047-42F4C2A778C0}" type="pres">
      <dgm:prSet presAssocID="{0409A9C6-3153-423C-84C8-986B7ACC2CD5}" presName="bullet5c" presStyleLbl="node1" presStyleIdx="2" presStyleCnt="5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</dgm:pt>
    <dgm:pt modelId="{273AB62B-B902-48A6-AF99-F990CB02FF03}" type="pres">
      <dgm:prSet presAssocID="{0409A9C6-3153-423C-84C8-986B7ACC2CD5}" presName="textBox5c" presStyleLbl="revTx" presStyleIdx="2" presStyleCnt="5" custLinFactNeighborX="6035" custLinFactNeighborY="-1337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52BE753-4CB8-44E9-98B5-4195B5C43726}" type="pres">
      <dgm:prSet presAssocID="{34EA8BAA-1527-4819-ADB8-B433D61F10AA}" presName="bullet5d" presStyleLbl="node1" presStyleIdx="3" presStyleCnt="5"/>
      <dgm:spPr/>
    </dgm:pt>
    <dgm:pt modelId="{7078AD58-B316-46A6-BF8F-7EA40DE2D67B}" type="pres">
      <dgm:prSet presAssocID="{34EA8BAA-1527-4819-ADB8-B433D61F10AA}" presName="textBox5d" presStyleLbl="revTx" presStyleIdx="3" presStyleCnt="5" custLinFactNeighborX="4007" custLinFactNeighborY="-442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ADE5050-E47F-4877-A0E4-CBA893F987B3}" type="pres">
      <dgm:prSet presAssocID="{583CBAD4-374D-40B8-972E-9E73BF6498EF}" presName="bullet5e" presStyleLbl="node1" presStyleIdx="4" presStyleCnt="5"/>
      <dgm:spPr/>
    </dgm:pt>
    <dgm:pt modelId="{F06E621C-CCCB-43C9-81BD-537C79976677}" type="pres">
      <dgm:prSet presAssocID="{583CBAD4-374D-40B8-972E-9E73BF6498EF}" presName="textBox5e" presStyleLbl="revTx" presStyleIdx="4" presStyleCnt="5" custScaleX="108721" custScaleY="91472" custLinFactNeighborY="-701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17D2E0C0-7E9B-47E2-8485-FADB2F9C8097}" srcId="{EA47DA1B-2ECC-42AA-BE72-B774AC6B8664}" destId="{34EA8BAA-1527-4819-ADB8-B433D61F10AA}" srcOrd="3" destOrd="0" parTransId="{9507D85E-CDA1-4E10-B3B3-3327F3202DBF}" sibTransId="{610E3F54-F442-4EDA-AFE2-2F23A47B4103}"/>
    <dgm:cxn modelId="{BEBBE62E-8C17-45E8-B24D-FF4C7537352F}" type="presOf" srcId="{DB81F949-3258-4F3B-8EE3-A2C98544DFFC}" destId="{F06E621C-CCCB-43C9-81BD-537C79976677}" srcOrd="0" destOrd="1" presId="urn:microsoft.com/office/officeart/2005/8/layout/arrow2"/>
    <dgm:cxn modelId="{8D57826A-2D8B-4B20-A7CA-8CDFEBCF75B7}" type="presOf" srcId="{3C1381D6-1B9F-4BB7-A477-4497C726FED7}" destId="{C1F27B7A-20C7-4F13-9DC1-15A6C7D1059E}" srcOrd="0" destOrd="3" presId="urn:microsoft.com/office/officeart/2005/8/layout/arrow2"/>
    <dgm:cxn modelId="{9206BA44-E383-465D-BEDE-3DF8629DFFA3}" srcId="{EA47DA1B-2ECC-42AA-BE72-B774AC6B8664}" destId="{23780055-C8A2-4FE3-9320-B206ED52909F}" srcOrd="1" destOrd="0" parTransId="{3ABAE847-EC4C-4190-83EA-D4296FAEEABE}" sibTransId="{BD77720A-05C7-4492-9D38-E7FA1A942595}"/>
    <dgm:cxn modelId="{18213169-3920-4FA1-89AA-E1BB37861BB3}" type="presOf" srcId="{153F31B4-B9FC-4CD7-9CE8-BF64B433F20D}" destId="{80F51911-EBE2-4AD6-9B19-B99A2A2613F3}" srcOrd="0" destOrd="2" presId="urn:microsoft.com/office/officeart/2005/8/layout/arrow2"/>
    <dgm:cxn modelId="{07E567AA-6AA0-47A9-A26A-E59AAF1A2953}" type="presOf" srcId="{A6E1790B-5087-48BB-A9CE-9B7F8A69FE91}" destId="{7078AD58-B316-46A6-BF8F-7EA40DE2D67B}" srcOrd="0" destOrd="3" presId="urn:microsoft.com/office/officeart/2005/8/layout/arrow2"/>
    <dgm:cxn modelId="{D46AAC19-A67E-4FCC-A833-11E1D42F4802}" type="presOf" srcId="{34EA8BAA-1527-4819-ADB8-B433D61F10AA}" destId="{7078AD58-B316-46A6-BF8F-7EA40DE2D67B}" srcOrd="0" destOrd="0" presId="urn:microsoft.com/office/officeart/2005/8/layout/arrow2"/>
    <dgm:cxn modelId="{1D10BF51-9359-4FEA-9AFF-2D407DA71C2B}" srcId="{34EA8BAA-1527-4819-ADB8-B433D61F10AA}" destId="{A6E1790B-5087-48BB-A9CE-9B7F8A69FE91}" srcOrd="2" destOrd="0" parTransId="{61A98F61-7767-485E-A76A-73C5146C6E3F}" sibTransId="{EE93FAEA-5A57-4939-8A72-3250CC5CA53C}"/>
    <dgm:cxn modelId="{CF1503F4-5450-4893-9C27-99319AE7E108}" type="presOf" srcId="{FE2AF5B6-2BB5-417B-AD72-C7134BB4D2DE}" destId="{F06E621C-CCCB-43C9-81BD-537C79976677}" srcOrd="0" destOrd="3" presId="urn:microsoft.com/office/officeart/2005/8/layout/arrow2"/>
    <dgm:cxn modelId="{94635606-0A54-4941-B913-4DB747E361E1}" type="presOf" srcId="{EA47DA1B-2ECC-42AA-BE72-B774AC6B8664}" destId="{DBFDE52C-5FB4-446E-8C06-B3DF014EB19B}" srcOrd="0" destOrd="0" presId="urn:microsoft.com/office/officeart/2005/8/layout/arrow2"/>
    <dgm:cxn modelId="{765EC71B-2C55-4063-8210-6790FA967520}" type="presOf" srcId="{583CBAD4-374D-40B8-972E-9E73BF6498EF}" destId="{F06E621C-CCCB-43C9-81BD-537C79976677}" srcOrd="0" destOrd="0" presId="urn:microsoft.com/office/officeart/2005/8/layout/arrow2"/>
    <dgm:cxn modelId="{2B708230-42E3-4552-9522-A36CA9F75655}" srcId="{23780055-C8A2-4FE3-9320-B206ED52909F}" destId="{3C1381D6-1B9F-4BB7-A477-4497C726FED7}" srcOrd="2" destOrd="0" parTransId="{112CC0CF-C056-404B-8881-B57A028F5C1D}" sibTransId="{9E84B223-4B3D-4040-936F-65886E7FC6F0}"/>
    <dgm:cxn modelId="{E1147347-A6D5-4017-9D27-1B3EF8E39809}" srcId="{0409A9C6-3153-423C-84C8-986B7ACC2CD5}" destId="{2CEE429E-DC4E-42FA-9935-4B085A5C298A}" srcOrd="0" destOrd="0" parTransId="{C5D18B7B-618F-4157-969E-F843E55F65A9}" sibTransId="{4F490D82-BB0E-4714-94D1-0E2A5F15EAB1}"/>
    <dgm:cxn modelId="{4741ADC5-8EC7-47FE-8EF8-5129933830C9}" type="presOf" srcId="{475184EA-525E-4483-80CE-80BFB05BCB7C}" destId="{F06E621C-CCCB-43C9-81BD-537C79976677}" srcOrd="0" destOrd="5" presId="urn:microsoft.com/office/officeart/2005/8/layout/arrow2"/>
    <dgm:cxn modelId="{3AA409FC-5F49-49A9-A48C-4E41764E6BE6}" srcId="{34EA8BAA-1527-4819-ADB8-B433D61F10AA}" destId="{359DAF40-C37C-4952-A563-600182C999A6}" srcOrd="1" destOrd="0" parTransId="{0DFC699F-AFCB-47B9-AF86-B00DB7736013}" sibTransId="{EEC3AEDD-D2AB-4193-853E-06370099B684}"/>
    <dgm:cxn modelId="{3BEF8024-1653-4DAE-8921-40DFEB4A9F20}" type="presOf" srcId="{0A3AB856-A36E-4DDB-8572-FEDA38808C4D}" destId="{7078AD58-B316-46A6-BF8F-7EA40DE2D67B}" srcOrd="0" destOrd="1" presId="urn:microsoft.com/office/officeart/2005/8/layout/arrow2"/>
    <dgm:cxn modelId="{90C497D5-84C6-4D47-BA1F-1E2274AB613C}" srcId="{34EA8BAA-1527-4819-ADB8-B433D61F10AA}" destId="{0A3AB856-A36E-4DDB-8572-FEDA38808C4D}" srcOrd="0" destOrd="0" parTransId="{0FC5FB17-BBFC-4DB4-8F21-52660CB01D8C}" sibTransId="{ABE0B07F-4922-4797-A32B-24A82962FA16}"/>
    <dgm:cxn modelId="{F18F37E0-4489-4E44-8A58-E55AEF1F83AE}" type="presOf" srcId="{ABD4C312-9308-44D3-8845-94F73FC94B36}" destId="{F06E621C-CCCB-43C9-81BD-537C79976677}" srcOrd="0" destOrd="2" presId="urn:microsoft.com/office/officeart/2005/8/layout/arrow2"/>
    <dgm:cxn modelId="{4AA94B63-690C-451C-96A2-028F8C47AA19}" srcId="{2EA54CFF-3AEE-48AD-A331-349A2E3D0E46}" destId="{153F31B4-B9FC-4CD7-9CE8-BF64B433F20D}" srcOrd="1" destOrd="0" parTransId="{61F0663B-B687-4800-BA3C-D6A6B6DFE46B}" sibTransId="{6C5D436C-4106-4E4F-8006-3962E9CD3994}"/>
    <dgm:cxn modelId="{11FBAFD4-243C-46D1-9AA7-F5A0707E68CF}" srcId="{2EA54CFF-3AEE-48AD-A331-349A2E3D0E46}" destId="{DF242E82-26FD-4887-BADB-868D74A6E90D}" srcOrd="2" destOrd="0" parTransId="{7A1A37EA-9DAA-4549-924E-7C68ED7B19E7}" sibTransId="{50BEC94D-F40F-4A66-B578-2D179A01C3A9}"/>
    <dgm:cxn modelId="{FED0373F-B984-4DB0-B2F9-5B506A3B4986}" srcId="{23780055-C8A2-4FE3-9320-B206ED52909F}" destId="{906B6459-69B4-4AFD-8B70-5C81BF4FBB64}" srcOrd="0" destOrd="0" parTransId="{B1049563-B86B-4AAA-9F5A-DCE31364FBA6}" sibTransId="{12D50135-AEFD-4B3F-8645-09232D0CAF01}"/>
    <dgm:cxn modelId="{C1D90B07-999B-49AC-A90D-398B3412C313}" type="presOf" srcId="{23780055-C8A2-4FE3-9320-B206ED52909F}" destId="{C1F27B7A-20C7-4F13-9DC1-15A6C7D1059E}" srcOrd="0" destOrd="0" presId="urn:microsoft.com/office/officeart/2005/8/layout/arrow2"/>
    <dgm:cxn modelId="{1DE14382-C2F8-4E3B-97E6-2FF288494298}" type="presOf" srcId="{DF242E82-26FD-4887-BADB-868D74A6E90D}" destId="{80F51911-EBE2-4AD6-9B19-B99A2A2613F3}" srcOrd="0" destOrd="3" presId="urn:microsoft.com/office/officeart/2005/8/layout/arrow2"/>
    <dgm:cxn modelId="{D5794EE8-8A36-4AFC-96BE-FEDA14030C1A}" srcId="{DB81F949-3258-4F3B-8EE3-A2C98544DFFC}" destId="{FE2AF5B6-2BB5-417B-AD72-C7134BB4D2DE}" srcOrd="1" destOrd="0" parTransId="{3B784211-17D8-4F48-B556-40C6F3581D1A}" sibTransId="{08EE5EAF-5A7C-4107-873D-33D18ED2EDDC}"/>
    <dgm:cxn modelId="{733796B4-A0BE-4E10-B710-0FB1CDDC4592}" type="presOf" srcId="{359DAF40-C37C-4952-A563-600182C999A6}" destId="{7078AD58-B316-46A6-BF8F-7EA40DE2D67B}" srcOrd="0" destOrd="2" presId="urn:microsoft.com/office/officeart/2005/8/layout/arrow2"/>
    <dgm:cxn modelId="{E316168C-3930-4306-BCC7-F85546972878}" srcId="{2EA54CFF-3AEE-48AD-A331-349A2E3D0E46}" destId="{0B9E19DB-4179-4351-A94E-5D6B668FA9D2}" srcOrd="0" destOrd="0" parTransId="{62770012-30DA-43C5-937A-A56AB34475ED}" sibTransId="{80D79707-CC41-457A-AF26-86A14B371BD9}"/>
    <dgm:cxn modelId="{FE480432-0FAB-4B17-8C23-9B787A1049B8}" srcId="{EA47DA1B-2ECC-42AA-BE72-B774AC6B8664}" destId="{583CBAD4-374D-40B8-972E-9E73BF6498EF}" srcOrd="4" destOrd="0" parTransId="{1FCB117A-6E8B-4C82-957B-F5FC1FF120B8}" sibTransId="{830624B7-C736-46F5-9731-7EA9B8966170}"/>
    <dgm:cxn modelId="{84DCD2EF-D17F-4692-A265-A4E3C9EA4C74}" srcId="{583CBAD4-374D-40B8-972E-9E73BF6498EF}" destId="{DB81F949-3258-4F3B-8EE3-A2C98544DFFC}" srcOrd="0" destOrd="0" parTransId="{9BA9D878-7AE9-457A-A8F9-EA83E09C6B96}" sibTransId="{BA79B864-A988-4E7F-AB6F-42DFBCF75784}"/>
    <dgm:cxn modelId="{561890E6-EA4E-4A8E-B84B-777B562C3237}" type="presOf" srcId="{0409A9C6-3153-423C-84C8-986B7ACC2CD5}" destId="{273AB62B-B902-48A6-AF99-F990CB02FF03}" srcOrd="0" destOrd="0" presId="urn:microsoft.com/office/officeart/2005/8/layout/arrow2"/>
    <dgm:cxn modelId="{6EF2CD23-1621-48EB-9E95-C8F3CB3DF8AA}" srcId="{23780055-C8A2-4FE3-9320-B206ED52909F}" destId="{50EC4776-A34D-4011-A2DF-62DDC3F1062D}" srcOrd="1" destOrd="0" parTransId="{D110AB50-9E3E-499E-8E1F-D33903A52EE0}" sibTransId="{18B168FE-EABE-4212-B352-43F18D972D74}"/>
    <dgm:cxn modelId="{E7A4276D-AD12-4A4E-8C2D-86829561E20A}" srcId="{DB81F949-3258-4F3B-8EE3-A2C98544DFFC}" destId="{ABD4C312-9308-44D3-8845-94F73FC94B36}" srcOrd="0" destOrd="0" parTransId="{C6A9AEBF-4F56-4FBD-B644-9C5380EC8A48}" sibTransId="{69F7B1FF-51D0-4018-A614-26943742D16D}"/>
    <dgm:cxn modelId="{27A7DA83-307B-4008-B258-33092B32C342}" srcId="{EA47DA1B-2ECC-42AA-BE72-B774AC6B8664}" destId="{2EA54CFF-3AEE-48AD-A331-349A2E3D0E46}" srcOrd="0" destOrd="0" parTransId="{CE53223C-B61B-4A79-85A8-83DED0BC9F26}" sibTransId="{2D39DECC-E3F1-4EC9-A7C1-D83D1AE7D430}"/>
    <dgm:cxn modelId="{09F252B9-0AB4-428B-BD7A-CA09DE03FC50}" type="presOf" srcId="{2CEE429E-DC4E-42FA-9935-4B085A5C298A}" destId="{273AB62B-B902-48A6-AF99-F990CB02FF03}" srcOrd="0" destOrd="1" presId="urn:microsoft.com/office/officeart/2005/8/layout/arrow2"/>
    <dgm:cxn modelId="{D2B0F715-CA0B-4B62-AF90-179806789D31}" type="presOf" srcId="{EB804B15-5E4B-4994-B08D-CFFF8B2B956D}" destId="{F06E621C-CCCB-43C9-81BD-537C79976677}" srcOrd="0" destOrd="4" presId="urn:microsoft.com/office/officeart/2005/8/layout/arrow2"/>
    <dgm:cxn modelId="{2C990901-459B-4C28-BE55-D9B081F3CF2D}" type="presOf" srcId="{2EA54CFF-3AEE-48AD-A331-349A2E3D0E46}" destId="{80F51911-EBE2-4AD6-9B19-B99A2A2613F3}" srcOrd="0" destOrd="0" presId="urn:microsoft.com/office/officeart/2005/8/layout/arrow2"/>
    <dgm:cxn modelId="{376CD065-A187-46A5-854A-C68A9B94ECA3}" srcId="{583CBAD4-374D-40B8-972E-9E73BF6498EF}" destId="{475184EA-525E-4483-80CE-80BFB05BCB7C}" srcOrd="2" destOrd="0" parTransId="{7471DDCF-9C51-42EB-9331-AD554DB7754E}" sibTransId="{3E28E99E-9BFC-4446-9084-C89CC35D7BDD}"/>
    <dgm:cxn modelId="{7308C822-69FD-408C-8E34-EB5E4A6E9A6B}" srcId="{583CBAD4-374D-40B8-972E-9E73BF6498EF}" destId="{EB804B15-5E4B-4994-B08D-CFFF8B2B956D}" srcOrd="1" destOrd="0" parTransId="{6E52A1B2-A423-45A6-A860-A3F729EC6634}" sibTransId="{652AF80B-A341-4DDF-9049-8011E36A97B7}"/>
    <dgm:cxn modelId="{1F470718-C776-479B-B47E-2EB028EC8453}" type="presOf" srcId="{0B9E19DB-4179-4351-A94E-5D6B668FA9D2}" destId="{80F51911-EBE2-4AD6-9B19-B99A2A2613F3}" srcOrd="0" destOrd="1" presId="urn:microsoft.com/office/officeart/2005/8/layout/arrow2"/>
    <dgm:cxn modelId="{6D41E75A-198D-4A03-8A11-BE4CA03038E3}" type="presOf" srcId="{906B6459-69B4-4AFD-8B70-5C81BF4FBB64}" destId="{C1F27B7A-20C7-4F13-9DC1-15A6C7D1059E}" srcOrd="0" destOrd="1" presId="urn:microsoft.com/office/officeart/2005/8/layout/arrow2"/>
    <dgm:cxn modelId="{FC74AE3A-EF6D-49C5-B87B-19A0810185B5}" srcId="{EA47DA1B-2ECC-42AA-BE72-B774AC6B8664}" destId="{0409A9C6-3153-423C-84C8-986B7ACC2CD5}" srcOrd="2" destOrd="0" parTransId="{0DE7B264-D647-4470-B3A0-46D116B1BA84}" sibTransId="{7E09E820-B413-4328-8096-3C57BA724A1E}"/>
    <dgm:cxn modelId="{41C72C39-51B4-44F9-BE74-5754033AA994}" type="presOf" srcId="{50EC4776-A34D-4011-A2DF-62DDC3F1062D}" destId="{C1F27B7A-20C7-4F13-9DC1-15A6C7D1059E}" srcOrd="0" destOrd="2" presId="urn:microsoft.com/office/officeart/2005/8/layout/arrow2"/>
    <dgm:cxn modelId="{ECAB11A4-5C31-4CF0-BE76-F6EFC7485493}" type="presParOf" srcId="{DBFDE52C-5FB4-446E-8C06-B3DF014EB19B}" destId="{74F65A4B-5689-44EE-BE93-A8E01E0062FE}" srcOrd="0" destOrd="0" presId="urn:microsoft.com/office/officeart/2005/8/layout/arrow2"/>
    <dgm:cxn modelId="{95F22129-12C0-4D54-ADE8-B3BFE3BED705}" type="presParOf" srcId="{DBFDE52C-5FB4-446E-8C06-B3DF014EB19B}" destId="{8A6A59CE-24B7-4CE3-8ED6-B8604B9E869E}" srcOrd="1" destOrd="0" presId="urn:microsoft.com/office/officeart/2005/8/layout/arrow2"/>
    <dgm:cxn modelId="{038E0D56-84CB-44FE-A310-139AB1D8AE32}" type="presParOf" srcId="{8A6A59CE-24B7-4CE3-8ED6-B8604B9E869E}" destId="{DCF1BF03-C0C0-4962-A9D0-D2B158460C41}" srcOrd="0" destOrd="0" presId="urn:microsoft.com/office/officeart/2005/8/layout/arrow2"/>
    <dgm:cxn modelId="{5D66247F-959B-47EB-AECB-E86DF0AB891C}" type="presParOf" srcId="{8A6A59CE-24B7-4CE3-8ED6-B8604B9E869E}" destId="{80F51911-EBE2-4AD6-9B19-B99A2A2613F3}" srcOrd="1" destOrd="0" presId="urn:microsoft.com/office/officeart/2005/8/layout/arrow2"/>
    <dgm:cxn modelId="{C0B8FA66-2809-4991-A249-9E11553911EC}" type="presParOf" srcId="{8A6A59CE-24B7-4CE3-8ED6-B8604B9E869E}" destId="{815B3FE8-3E3A-4D38-BEFC-33F224794556}" srcOrd="2" destOrd="0" presId="urn:microsoft.com/office/officeart/2005/8/layout/arrow2"/>
    <dgm:cxn modelId="{5D857AFE-1BC2-43FA-940F-6320DB4EE4FE}" type="presParOf" srcId="{8A6A59CE-24B7-4CE3-8ED6-B8604B9E869E}" destId="{C1F27B7A-20C7-4F13-9DC1-15A6C7D1059E}" srcOrd="3" destOrd="0" presId="urn:microsoft.com/office/officeart/2005/8/layout/arrow2"/>
    <dgm:cxn modelId="{11428E5A-6072-40FC-B28B-9A87EFFAE92B}" type="presParOf" srcId="{8A6A59CE-24B7-4CE3-8ED6-B8604B9E869E}" destId="{511C554A-AE1B-44A0-9047-42F4C2A778C0}" srcOrd="4" destOrd="0" presId="urn:microsoft.com/office/officeart/2005/8/layout/arrow2"/>
    <dgm:cxn modelId="{9EC18BC6-6DAE-4FB1-AC7D-0E0336C842E5}" type="presParOf" srcId="{8A6A59CE-24B7-4CE3-8ED6-B8604B9E869E}" destId="{273AB62B-B902-48A6-AF99-F990CB02FF03}" srcOrd="5" destOrd="0" presId="urn:microsoft.com/office/officeart/2005/8/layout/arrow2"/>
    <dgm:cxn modelId="{7EDB257A-5EC0-4F6F-9081-2683867EC2EB}" type="presParOf" srcId="{8A6A59CE-24B7-4CE3-8ED6-B8604B9E869E}" destId="{D52BE753-4CB8-44E9-98B5-4195B5C43726}" srcOrd="6" destOrd="0" presId="urn:microsoft.com/office/officeart/2005/8/layout/arrow2"/>
    <dgm:cxn modelId="{562B8C64-BF51-442F-B383-F6038E3FBC24}" type="presParOf" srcId="{8A6A59CE-24B7-4CE3-8ED6-B8604B9E869E}" destId="{7078AD58-B316-46A6-BF8F-7EA40DE2D67B}" srcOrd="7" destOrd="0" presId="urn:microsoft.com/office/officeart/2005/8/layout/arrow2"/>
    <dgm:cxn modelId="{FF58F81B-DC85-4A5E-89E2-E01FD61AE6D6}" type="presParOf" srcId="{8A6A59CE-24B7-4CE3-8ED6-B8604B9E869E}" destId="{0ADE5050-E47F-4877-A0E4-CBA893F987B3}" srcOrd="8" destOrd="0" presId="urn:microsoft.com/office/officeart/2005/8/layout/arrow2"/>
    <dgm:cxn modelId="{7979701E-0998-4F6A-BB15-BD04E69FCF32}" type="presParOf" srcId="{8A6A59CE-24B7-4CE3-8ED6-B8604B9E869E}" destId="{F06E621C-CCCB-43C9-81BD-537C79976677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F65A4B-5689-44EE-BE93-A8E01E0062FE}">
      <dsp:nvSpPr>
        <dsp:cNvPr id="0" name=""/>
        <dsp:cNvSpPr/>
      </dsp:nvSpPr>
      <dsp:spPr>
        <a:xfrm>
          <a:off x="0" y="705653"/>
          <a:ext cx="8737600" cy="5460999"/>
        </a:xfrm>
        <a:prstGeom prst="swooshArrow">
          <a:avLst>
            <a:gd name="adj1" fmla="val 25000"/>
            <a:gd name="adj2" fmla="val 2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F1BF03-C0C0-4962-A9D0-D2B158460C41}">
      <dsp:nvSpPr>
        <dsp:cNvPr id="0" name=""/>
        <dsp:cNvSpPr/>
      </dsp:nvSpPr>
      <dsp:spPr>
        <a:xfrm>
          <a:off x="822553" y="4759299"/>
          <a:ext cx="200964" cy="20096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F51911-EBE2-4AD6-9B19-B99A2A2613F3}">
      <dsp:nvSpPr>
        <dsp:cNvPr id="0" name=""/>
        <dsp:cNvSpPr/>
      </dsp:nvSpPr>
      <dsp:spPr>
        <a:xfrm>
          <a:off x="655158" y="4666546"/>
          <a:ext cx="1721814" cy="6511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487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       </a:t>
          </a:r>
          <a:r>
            <a:rPr lang="fr-FR" sz="2000" kern="1200" dirty="0" smtClean="0">
              <a:solidFill>
                <a:srgbClr val="C00000"/>
              </a:solidFill>
            </a:rPr>
            <a:t>Dirigeables</a:t>
          </a:r>
          <a:endParaRPr lang="fr-FR" sz="1800" kern="1200" dirty="0">
            <a:solidFill>
              <a:srgbClr val="C0000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b="1" kern="1200" dirty="0" smtClean="0"/>
            <a:t>Filière </a:t>
          </a:r>
          <a:r>
            <a:rPr lang="fr-FR" sz="1600" b="1" kern="1200" dirty="0" err="1" smtClean="0"/>
            <a:t>strato</a:t>
          </a:r>
          <a:endParaRPr lang="fr-FR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b="1" kern="1200" dirty="0" smtClean="0"/>
            <a:t>Charges lourdes</a:t>
          </a:r>
          <a:endParaRPr lang="fr-FR" sz="14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b="1" kern="1200" dirty="0" smtClean="0"/>
            <a:t>Surveillance</a:t>
          </a:r>
          <a:endParaRPr lang="fr-FR" sz="1200" b="1" kern="1200" dirty="0"/>
        </a:p>
      </dsp:txBody>
      <dsp:txXfrm>
        <a:off x="655158" y="4666546"/>
        <a:ext cx="1721814" cy="651145"/>
      </dsp:txXfrm>
    </dsp:sp>
    <dsp:sp modelId="{815B3FE8-3E3A-4D38-BEFC-33F224794556}">
      <dsp:nvSpPr>
        <dsp:cNvPr id="0" name=""/>
        <dsp:cNvSpPr/>
      </dsp:nvSpPr>
      <dsp:spPr>
        <a:xfrm>
          <a:off x="1910384" y="3714064"/>
          <a:ext cx="314553" cy="31455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F27B7A-20C7-4F13-9DC1-15A6C7D1059E}">
      <dsp:nvSpPr>
        <dsp:cNvPr id="0" name=""/>
        <dsp:cNvSpPr/>
      </dsp:nvSpPr>
      <dsp:spPr>
        <a:xfrm>
          <a:off x="2123735" y="3253286"/>
          <a:ext cx="1754831" cy="14046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675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err="1" smtClean="0">
              <a:solidFill>
                <a:srgbClr val="C00000"/>
              </a:solidFill>
            </a:rPr>
            <a:t>Nx</a:t>
          </a:r>
          <a:r>
            <a:rPr lang="fr-FR" sz="2000" kern="1200" dirty="0" smtClean="0">
              <a:solidFill>
                <a:srgbClr val="C00000"/>
              </a:solidFill>
            </a:rPr>
            <a:t> </a:t>
          </a:r>
          <a:r>
            <a:rPr lang="fr-FR" sz="2000" kern="1200" dirty="0">
              <a:solidFill>
                <a:srgbClr val="C00000"/>
              </a:solidFill>
            </a:rPr>
            <a:t>services </a:t>
          </a:r>
          <a:r>
            <a:rPr lang="fr-FR" sz="2000" kern="1200" dirty="0" smtClean="0">
              <a:solidFill>
                <a:srgbClr val="C00000"/>
              </a:solidFill>
            </a:rPr>
            <a:t>   aériens</a:t>
          </a:r>
          <a:endParaRPr lang="fr-FR" sz="2000" kern="1200" dirty="0">
            <a:solidFill>
              <a:srgbClr val="C0000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b="1" kern="1200" dirty="0" smtClean="0"/>
            <a:t>Produits réf. </a:t>
          </a:r>
          <a:r>
            <a:rPr lang="fr-FR" sz="1100" kern="1200" dirty="0" smtClean="0"/>
            <a:t>Drone, ballon, avions </a:t>
          </a:r>
          <a:endParaRPr lang="fr-FR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100" kern="1200" dirty="0" smtClean="0"/>
            <a:t>  </a:t>
          </a:r>
          <a:r>
            <a:rPr lang="fr-FR" sz="1600" b="1" kern="1200" dirty="0" smtClean="0"/>
            <a:t>Accès marché              </a:t>
          </a:r>
          <a:r>
            <a:rPr lang="fr-FR" sz="1100" kern="1200" dirty="0" smtClean="0"/>
            <a:t>levée freins, EVENEMENT Européen  </a:t>
          </a:r>
          <a:endParaRPr lang="fr-FR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100" kern="1200" dirty="0" smtClean="0"/>
            <a:t>   </a:t>
          </a:r>
          <a:r>
            <a:rPr lang="fr-FR" sz="1400" b="1" kern="1200" dirty="0" smtClean="0"/>
            <a:t>VAR/ </a:t>
          </a:r>
          <a:r>
            <a:rPr lang="fr-FR" sz="1200" b="1" kern="1200" dirty="0" smtClean="0"/>
            <a:t>AVIGNON</a:t>
          </a:r>
          <a:endParaRPr lang="fr-FR" sz="1200" b="1" kern="1200" dirty="0"/>
        </a:p>
      </dsp:txBody>
      <dsp:txXfrm>
        <a:off x="2123735" y="3253286"/>
        <a:ext cx="1754831" cy="1404609"/>
      </dsp:txXfrm>
    </dsp:sp>
    <dsp:sp modelId="{511C554A-AE1B-44A0-9047-42F4C2A778C0}">
      <dsp:nvSpPr>
        <dsp:cNvPr id="0" name=""/>
        <dsp:cNvSpPr/>
      </dsp:nvSpPr>
      <dsp:spPr>
        <a:xfrm>
          <a:off x="3308400" y="2880715"/>
          <a:ext cx="419404" cy="419404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</dsp:sp>
    <dsp:sp modelId="{273AB62B-B902-48A6-AF99-F990CB02FF03}">
      <dsp:nvSpPr>
        <dsp:cNvPr id="0" name=""/>
        <dsp:cNvSpPr/>
      </dsp:nvSpPr>
      <dsp:spPr>
        <a:xfrm>
          <a:off x="3619874" y="2679958"/>
          <a:ext cx="1686356" cy="30690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2234" tIns="0" rIns="0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i="1" kern="1200" dirty="0">
              <a:solidFill>
                <a:srgbClr val="C00000"/>
              </a:solidFill>
            </a:rPr>
            <a:t>Services </a:t>
          </a:r>
          <a:r>
            <a:rPr lang="fr-FR" sz="1900" i="1" kern="1200" dirty="0" smtClean="0">
              <a:solidFill>
                <a:srgbClr val="C00000"/>
              </a:solidFill>
            </a:rPr>
            <a:t>aéroportuaires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900" i="1" kern="1200" dirty="0">
            <a:solidFill>
              <a:srgbClr val="C0000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500" i="1" kern="1200" dirty="0" err="1" smtClean="0">
              <a:solidFill>
                <a:schemeClr val="bg1">
                  <a:lumMod val="50000"/>
                </a:schemeClr>
              </a:solidFill>
            </a:rPr>
            <a:t>Acces</a:t>
          </a:r>
          <a:r>
            <a:rPr lang="fr-FR" sz="1500" i="1" kern="1200" dirty="0" smtClean="0">
              <a:solidFill>
                <a:schemeClr val="bg1">
                  <a:lumMod val="50000"/>
                </a:schemeClr>
              </a:solidFill>
            </a:rPr>
            <a:t> marché</a:t>
          </a:r>
          <a:endParaRPr lang="fr-FR" sz="1500" i="1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3619874" y="2679958"/>
        <a:ext cx="1686356" cy="3069082"/>
      </dsp:txXfrm>
    </dsp:sp>
    <dsp:sp modelId="{D52BE753-4CB8-44E9-98B5-4195B5C43726}">
      <dsp:nvSpPr>
        <dsp:cNvPr id="0" name=""/>
        <dsp:cNvSpPr/>
      </dsp:nvSpPr>
      <dsp:spPr>
        <a:xfrm>
          <a:off x="4933594" y="2229764"/>
          <a:ext cx="541731" cy="54173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78AD58-B316-46A6-BF8F-7EA40DE2D67B}">
      <dsp:nvSpPr>
        <dsp:cNvPr id="0" name=""/>
        <dsp:cNvSpPr/>
      </dsp:nvSpPr>
      <dsp:spPr>
        <a:xfrm>
          <a:off x="5274482" y="2338834"/>
          <a:ext cx="1747520" cy="36588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7052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>
              <a:solidFill>
                <a:srgbClr val="C00000"/>
              </a:solidFill>
            </a:rPr>
            <a:t>Solutions spatiales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500" b="1" kern="1200" dirty="0" smtClean="0">
              <a:solidFill>
                <a:schemeClr val="tx1"/>
              </a:solidFill>
            </a:rPr>
            <a:t>E ROMANO </a:t>
          </a:r>
          <a:r>
            <a:rPr lang="fr-FR" sz="1100" kern="1200" dirty="0" smtClean="0"/>
            <a:t>usages, énergie , matériau+ diversification + </a:t>
          </a:r>
          <a:r>
            <a:rPr lang="fr-FR" sz="1100" kern="1200" dirty="0" err="1" smtClean="0"/>
            <a:t>valo</a:t>
          </a:r>
          <a:r>
            <a:rPr lang="fr-FR" sz="1100" kern="1200" dirty="0" smtClean="0"/>
            <a:t> brevets + ESA BIC</a:t>
          </a:r>
          <a:endParaRPr lang="fr-FR" sz="11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500" kern="1200" dirty="0" smtClean="0"/>
            <a:t> </a:t>
          </a:r>
          <a:r>
            <a:rPr lang="fr-FR" sz="1500" b="1" kern="1200" dirty="0" smtClean="0"/>
            <a:t>DO- PME</a:t>
          </a:r>
          <a:endParaRPr lang="fr-FR" sz="1500" b="1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500" b="1" kern="1200" dirty="0" smtClean="0"/>
            <a:t>Nano satellites</a:t>
          </a:r>
          <a:endParaRPr lang="fr-FR" sz="1500" b="1" kern="1200" dirty="0"/>
        </a:p>
      </dsp:txBody>
      <dsp:txXfrm>
        <a:off x="5274482" y="2338834"/>
        <a:ext cx="1747520" cy="3658870"/>
      </dsp:txXfrm>
    </dsp:sp>
    <dsp:sp modelId="{0ADE5050-E47F-4877-A0E4-CBA893F987B3}">
      <dsp:nvSpPr>
        <dsp:cNvPr id="0" name=""/>
        <dsp:cNvSpPr/>
      </dsp:nvSpPr>
      <dsp:spPr>
        <a:xfrm>
          <a:off x="6606844" y="1795068"/>
          <a:ext cx="690270" cy="6902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6E621C-CCCB-43C9-81BD-537C79976677}">
      <dsp:nvSpPr>
        <dsp:cNvPr id="0" name=""/>
        <dsp:cNvSpPr/>
      </dsp:nvSpPr>
      <dsp:spPr>
        <a:xfrm>
          <a:off x="6875779" y="2029633"/>
          <a:ext cx="1899921" cy="36765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5760" tIns="0" rIns="0" bIns="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>
              <a:solidFill>
                <a:srgbClr val="C00000"/>
              </a:solidFill>
            </a:rPr>
            <a:t>     Hélicoptères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900" kern="1200" dirty="0">
            <a:solidFill>
              <a:srgbClr val="C00000"/>
            </a:solidFill>
          </a:endParaRP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fr-FR" sz="1500" kern="1200" dirty="0" smtClean="0"/>
            <a:t> </a:t>
          </a:r>
          <a:r>
            <a:rPr lang="fr-FR" sz="1500" b="1" kern="1200" dirty="0" smtClean="0"/>
            <a:t>Henri  FABRE       </a:t>
          </a:r>
          <a:r>
            <a:rPr lang="fr-FR" sz="1200" kern="1200" dirty="0" err="1" smtClean="0"/>
            <a:t>Meca</a:t>
          </a:r>
          <a:r>
            <a:rPr lang="fr-FR" sz="1200" kern="1200" dirty="0" smtClean="0"/>
            <a:t>, services, énergie + </a:t>
          </a:r>
          <a:r>
            <a:rPr lang="fr-FR" sz="1200" kern="1200" dirty="0" err="1" smtClean="0"/>
            <a:t>Technocentre</a:t>
          </a:r>
          <a:r>
            <a:rPr lang="fr-FR" sz="1200" kern="1200" dirty="0" smtClean="0"/>
            <a:t> (</a:t>
          </a:r>
          <a:r>
            <a:rPr lang="fr-FR" sz="1200" kern="1200" dirty="0" err="1" smtClean="0"/>
            <a:t>Inovsys</a:t>
          </a:r>
          <a:r>
            <a:rPr lang="fr-FR" sz="1200" kern="1200" dirty="0" smtClean="0"/>
            <a:t>)        + Produire ensemble </a:t>
          </a:r>
          <a:endParaRPr lang="fr-FR" sz="1500" kern="1200" dirty="0"/>
        </a:p>
        <a:p>
          <a:pPr marL="0" marR="0" lvl="2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fr-FR" sz="1500" b="1" kern="1200" dirty="0" smtClean="0"/>
            <a:t>  DO – PME        </a:t>
          </a:r>
          <a:r>
            <a:rPr lang="fr-FR" sz="1050" kern="1200" dirty="0" err="1" smtClean="0"/>
            <a:t>Sourcing</a:t>
          </a:r>
          <a:r>
            <a:rPr lang="fr-FR" sz="1050" kern="1200" dirty="0" smtClean="0"/>
            <a:t> techno </a:t>
          </a:r>
          <a:r>
            <a:rPr lang="fr-FR" sz="1050" kern="1200" dirty="0" err="1" smtClean="0"/>
            <a:t>HdF</a:t>
          </a:r>
          <a:r>
            <a:rPr lang="fr-FR" sz="1050" kern="1200" dirty="0" smtClean="0"/>
            <a:t>   parcours partenarial,</a:t>
          </a:r>
          <a:endParaRPr lang="fr-FR" sz="1050" kern="1200" dirty="0"/>
        </a:p>
        <a:p>
          <a:pPr marL="0" marR="0" lvl="2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fr-FR" sz="1500" b="1" kern="1200" dirty="0" smtClean="0"/>
            <a:t> Projets et </a:t>
          </a:r>
          <a:r>
            <a:rPr lang="fr-FR" sz="1500" b="1" kern="1200" dirty="0" err="1" smtClean="0"/>
            <a:t>valo</a:t>
          </a:r>
          <a:endParaRPr lang="fr-FR" sz="1050" kern="1200" dirty="0"/>
        </a:p>
        <a:p>
          <a:pPr marL="114300" lvl="1" indent="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500" kern="1200" dirty="0"/>
        </a:p>
        <a:p>
          <a:pPr marL="114300" lvl="1" indent="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500" kern="1200" dirty="0"/>
        </a:p>
      </dsp:txBody>
      <dsp:txXfrm>
        <a:off x="6875779" y="2029633"/>
        <a:ext cx="1899921" cy="36765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18830" cy="548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6933" y="1"/>
            <a:ext cx="2918830" cy="548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17467"/>
            <a:ext cx="2918830" cy="548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6933" y="9317467"/>
            <a:ext cx="2918830" cy="548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DB96EAD-D72D-4B84-BF0C-1EB8150E6CF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96591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18830" cy="548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6933" y="1"/>
            <a:ext cx="2918830" cy="548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82650" y="766763"/>
            <a:ext cx="4970463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8104" y="4714591"/>
            <a:ext cx="4939560" cy="4384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148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17467"/>
            <a:ext cx="2918830" cy="548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48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6933" y="9317467"/>
            <a:ext cx="2918830" cy="548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A030FBD-7B4D-4729-882E-6BB53226262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2729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1700" y="739775"/>
            <a:ext cx="4932363" cy="3700463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7E7732-949A-4B01-A9C6-F97240D0A778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garde 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PEGASE PPT ECRAN - DAS 1 SAN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096" y="0"/>
            <a:ext cx="9131808" cy="6858000"/>
          </a:xfrm>
          <a:prstGeom prst="rect">
            <a:avLst/>
          </a:prstGeom>
        </p:spPr>
      </p:pic>
      <p:sp>
        <p:nvSpPr>
          <p:cNvPr id="5" name="Titre 1"/>
          <p:cNvSpPr>
            <a:spLocks noGrp="1"/>
          </p:cNvSpPr>
          <p:nvPr>
            <p:ph type="title" hasCustomPrompt="1"/>
          </p:nvPr>
        </p:nvSpPr>
        <p:spPr>
          <a:xfrm>
            <a:off x="225631" y="178124"/>
            <a:ext cx="4868883" cy="4548255"/>
          </a:xfrm>
          <a:prstGeom prst="rect">
            <a:avLst/>
          </a:prstGeom>
        </p:spPr>
        <p:txBody>
          <a:bodyPr anchor="ctr"/>
          <a:lstStyle>
            <a:lvl1pPr algn="l">
              <a:defRPr sz="2800"/>
            </a:lvl1pPr>
          </a:lstStyle>
          <a:p>
            <a:r>
              <a:rPr lang="fr-FR" dirty="0" smtClean="0"/>
              <a:t>TITRE PRESENTATION</a:t>
            </a:r>
            <a:endParaRPr lang="fr-F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548448" y="897255"/>
            <a:ext cx="6041072" cy="43961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06/12/2012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A4A1-53BE-470F-AF38-B1D7333FE5B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225631" y="0"/>
            <a:ext cx="8611933" cy="670560"/>
          </a:xfrm>
          <a:prstGeom prst="rect">
            <a:avLst/>
          </a:prstGeom>
        </p:spPr>
        <p:txBody>
          <a:bodyPr anchor="ctr"/>
          <a:lstStyle>
            <a:lvl1pPr algn="r"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1" descr="Pole pegase-powerpoint_3_3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79512" y="85725"/>
            <a:ext cx="6707063" cy="571500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+mj-lt"/>
                <a:cs typeface="Arial" pitchFamily="34" charset="0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9543410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34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présentation DAS AE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PEGASE PPT ECRAN - DAS NOUVEAUX SAN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096" y="0"/>
            <a:ext cx="9131808" cy="6858000"/>
          </a:xfrm>
          <a:prstGeom prst="rect">
            <a:avLst/>
          </a:prstGeom>
        </p:spPr>
      </p:pic>
      <p:sp>
        <p:nvSpPr>
          <p:cNvPr id="6" name="Titre 1"/>
          <p:cNvSpPr>
            <a:spLocks noGrp="1"/>
          </p:cNvSpPr>
          <p:nvPr>
            <p:ph type="title" hasCustomPrompt="1"/>
          </p:nvPr>
        </p:nvSpPr>
        <p:spPr>
          <a:xfrm>
            <a:off x="225631" y="178124"/>
            <a:ext cx="4797631" cy="1816925"/>
          </a:xfrm>
          <a:prstGeom prst="rect">
            <a:avLst/>
          </a:prstGeom>
        </p:spPr>
        <p:txBody>
          <a:bodyPr anchor="ctr"/>
          <a:lstStyle>
            <a:lvl1pPr algn="l">
              <a:defRPr sz="2800">
                <a:solidFill>
                  <a:srgbClr val="F32E00"/>
                </a:solidFill>
              </a:defRPr>
            </a:lvl1pPr>
          </a:lstStyle>
          <a:p>
            <a:r>
              <a:rPr lang="fr-FR" dirty="0" smtClean="0"/>
              <a:t>TITRE CHAPITRE</a:t>
            </a:r>
            <a:endParaRPr lang="fr-F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225631" y="95000"/>
            <a:ext cx="8611933" cy="670560"/>
          </a:xfrm>
          <a:prstGeom prst="rect">
            <a:avLst/>
          </a:prstGeom>
        </p:spPr>
        <p:txBody>
          <a:bodyPr anchor="ctr"/>
          <a:lstStyle>
            <a:lvl1pPr algn="l">
              <a:defRPr/>
            </a:lvl1pPr>
          </a:lstStyle>
          <a:p>
            <a:r>
              <a:rPr lang="fr-FR" dirty="0" smtClean="0"/>
              <a:t>TITRE PAGE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06/12/2012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A4A1-53BE-470F-AF38-B1D7333FE5B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/>
          </p:nvPr>
        </p:nvSpPr>
        <p:spPr>
          <a:xfrm>
            <a:off x="263525" y="914400"/>
            <a:ext cx="8626475" cy="53546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fr-FR" sz="2400" b="1" kern="1200" dirty="0" smtClean="0">
                <a:solidFill>
                  <a:srgbClr val="F32E0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>
              <a:defRPr lang="fr-FR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264160" y="909320"/>
            <a:ext cx="8696960" cy="5217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  <a:p>
            <a:pPr lvl="4"/>
            <a:r>
              <a:rPr lang="fr-FR" dirty="0" smtClean="0"/>
              <a:t>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06/12/2012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A4A1-53BE-470F-AF38-B1D7333FE5B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Titre 1"/>
          <p:cNvSpPr>
            <a:spLocks noGrp="1"/>
          </p:cNvSpPr>
          <p:nvPr>
            <p:ph type="title" hasCustomPrompt="1"/>
          </p:nvPr>
        </p:nvSpPr>
        <p:spPr>
          <a:xfrm>
            <a:off x="225631" y="95000"/>
            <a:ext cx="8611933" cy="670560"/>
          </a:xfrm>
          <a:prstGeom prst="rect">
            <a:avLst/>
          </a:prstGeom>
        </p:spPr>
        <p:txBody>
          <a:bodyPr anchor="ctr"/>
          <a:lstStyle>
            <a:lvl1pPr algn="l">
              <a:defRPr/>
            </a:lvl1pPr>
          </a:lstStyle>
          <a:p>
            <a:r>
              <a:rPr lang="fr-FR" dirty="0" smtClean="0"/>
              <a:t>TITRE PAGE</a:t>
            </a:r>
            <a:endParaRPr lang="fr-F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985520"/>
            <a:ext cx="4038600" cy="5140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985520"/>
            <a:ext cx="4038600" cy="5140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06/12/2012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A4A1-53BE-470F-AF38-B1D7333FE5B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225631" y="0"/>
            <a:ext cx="8611933" cy="670560"/>
          </a:xfrm>
          <a:prstGeom prst="rect">
            <a:avLst/>
          </a:prstGeom>
        </p:spPr>
        <p:txBody>
          <a:bodyPr anchor="ctr"/>
          <a:lstStyle>
            <a:lvl1pPr algn="r"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935673"/>
            <a:ext cx="4040188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66240"/>
            <a:ext cx="4040188" cy="445992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935673"/>
            <a:ext cx="4041775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666240"/>
            <a:ext cx="4041775" cy="445992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06/12/2012</a:t>
            </a: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A4A1-53BE-470F-AF38-B1D7333FE5B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225631" y="0"/>
            <a:ext cx="8611933" cy="670560"/>
          </a:xfrm>
          <a:prstGeom prst="rect">
            <a:avLst/>
          </a:prstGeom>
        </p:spPr>
        <p:txBody>
          <a:bodyPr anchor="ctr"/>
          <a:lstStyle>
            <a:lvl1pPr algn="r"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06/12/2012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A4A1-53BE-470F-AF38-B1D7333FE5B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225631" y="0"/>
            <a:ext cx="8611933" cy="670560"/>
          </a:xfrm>
          <a:prstGeom prst="rect">
            <a:avLst/>
          </a:prstGeom>
        </p:spPr>
        <p:txBody>
          <a:bodyPr anchor="ctr"/>
          <a:lstStyle>
            <a:lvl1pPr algn="r"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06/12/2012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A4A1-53BE-470F-AF38-B1D7333FE5B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751840"/>
            <a:ext cx="5111750" cy="537432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762000"/>
            <a:ext cx="3008313" cy="53641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06/12/2012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A4A1-53BE-470F-AF38-B1D7333FE5B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225631" y="0"/>
            <a:ext cx="8611933" cy="670560"/>
          </a:xfrm>
          <a:prstGeom prst="rect">
            <a:avLst/>
          </a:prstGeom>
        </p:spPr>
        <p:txBody>
          <a:bodyPr anchor="ctr"/>
          <a:lstStyle>
            <a:lvl1pPr algn="r"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e 25"/>
          <p:cNvGrpSpPr/>
          <p:nvPr/>
        </p:nvGrpSpPr>
        <p:grpSpPr>
          <a:xfrm>
            <a:off x="6096" y="0"/>
            <a:ext cx="9131808" cy="6858000"/>
            <a:chOff x="6096" y="0"/>
            <a:chExt cx="9131808" cy="6858000"/>
          </a:xfrm>
        </p:grpSpPr>
        <p:pic>
          <p:nvPicPr>
            <p:cNvPr id="24" name="Image 23" descr="PEGASE PPT ECRAN - DAS NOUVEAUX suite N.jpg"/>
            <p:cNvPicPr>
              <a:picLocks noChangeAspect="1"/>
            </p:cNvPicPr>
            <p:nvPr userDrawn="1"/>
          </p:nvPicPr>
          <p:blipFill>
            <a:blip r:embed="rId14" cstate="print"/>
            <a:stretch>
              <a:fillRect/>
            </a:stretch>
          </p:blipFill>
          <p:spPr>
            <a:xfrm>
              <a:off x="6096" y="0"/>
              <a:ext cx="9131808" cy="6858000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 userDrawn="1"/>
          </p:nvSpPr>
          <p:spPr>
            <a:xfrm>
              <a:off x="4738255" y="380010"/>
              <a:ext cx="2612571" cy="2375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558950" y="6330315"/>
            <a:ext cx="10769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fr-FR" smtClean="0"/>
              <a:t>06/12/2012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679915" y="632587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232020" y="6336030"/>
            <a:ext cx="6982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6BBA4A1-53BE-470F-AF38-B1D7333FE5B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du titr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94" r:id="rId3"/>
    <p:sldLayoutId id="2147483686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6" r:id="rId11"/>
    <p:sldLayoutId id="2147483697" r:id="rId12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spcBef>
          <a:spcPct val="0"/>
        </a:spcBef>
        <a:buNone/>
        <a:defRPr lang="fr-FR" sz="2800" b="1" kern="1200" dirty="0">
          <a:solidFill>
            <a:srgbClr val="F32E00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Relationship Id="rId5" Type="http://schemas.openxmlformats.org/officeDocument/2006/relationships/chart" Target="../charts/chart3.xml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chart" Target="../charts/chart4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7.png"/><Relationship Id="rId11" Type="http://schemas.openxmlformats.org/officeDocument/2006/relationships/image" Target="../media/image22.jpe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png"/><Relationship Id="rId9" Type="http://schemas.openxmlformats.org/officeDocument/2006/relationships/chart" Target="../charts/char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8.jpe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7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2504" y="368135"/>
            <a:ext cx="5284520" cy="3800104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Séminaire</a:t>
            </a:r>
            <a:br>
              <a:rPr lang="fr-FR" dirty="0" smtClean="0"/>
            </a:br>
            <a:r>
              <a:rPr lang="fr-FR" dirty="0" smtClean="0"/>
              <a:t>« Drones et moyens légers aéroportés d’observation»</a:t>
            </a:r>
            <a:br>
              <a:rPr lang="fr-FR" dirty="0" smtClean="0"/>
            </a:br>
            <a:r>
              <a:rPr lang="fr-FR" sz="2000" dirty="0" smtClean="0"/>
              <a:t>25 juin 2014, IRSTEA Montpellier</a:t>
            </a:r>
            <a:br>
              <a:rPr lang="fr-FR" sz="2000" dirty="0" smtClean="0"/>
            </a:br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fr-FR" sz="1800" dirty="0" smtClean="0"/>
              <a:t>Hubert BERENGER</a:t>
            </a:r>
            <a:br>
              <a:rPr lang="fr-FR" sz="1800" dirty="0" smtClean="0"/>
            </a:br>
            <a:r>
              <a:rPr lang="fr-FR" sz="1800" dirty="0" smtClean="0"/>
              <a:t>Responsable DAS Nouveaux Services Aériens </a:t>
            </a:r>
            <a:br>
              <a:rPr lang="fr-FR" sz="1800" dirty="0" smtClean="0"/>
            </a:br>
            <a:r>
              <a:rPr lang="fr-FR" sz="1800" dirty="0" smtClean="0"/>
              <a:t>Pôle PEGASE</a:t>
            </a:r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fr-FR" dirty="0" smtClean="0"/>
              <a:t/>
            </a:r>
            <a:br>
              <a:rPr lang="fr-FR" dirty="0" smtClean="0"/>
            </a:br>
            <a:endParaRPr lang="fr-FR" sz="1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r>
              <a:rPr lang="fr-FR" dirty="0" smtClean="0"/>
              <a:t>Adaptabilité au porteur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dirty="0" smtClean="0"/>
              <a:t>Miniaturisation ou pas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dirty="0" smtClean="0"/>
              <a:t>Embarqué </a:t>
            </a:r>
            <a:endParaRPr lang="fr-FR" dirty="0" smtClean="0"/>
          </a:p>
          <a:p>
            <a:r>
              <a:rPr lang="fr-FR" dirty="0" smtClean="0"/>
              <a:t>Traitements des données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dirty="0" smtClean="0"/>
              <a:t>Electronique embarquée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dirty="0" smtClean="0"/>
              <a:t>Analyse et traitement de l’information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dirty="0" smtClean="0"/>
              <a:t>Sécurisation des données et des échanges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dirty="0" smtClean="0"/>
              <a:t>Inviolabilité du command-control</a:t>
            </a:r>
          </a:p>
          <a:p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06/12/2012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A4A1-53BE-470F-AF38-B1D7333FE5B3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225631" y="95000"/>
            <a:ext cx="8611933" cy="67056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Freins /enjeux de la filières</a:t>
            </a:r>
            <a:br>
              <a:rPr lang="fr-FR" dirty="0" smtClean="0"/>
            </a:br>
            <a:r>
              <a:rPr lang="fr-FR" dirty="0" smtClean="0"/>
              <a:t>La CU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816192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r>
              <a:rPr lang="fr-FR" dirty="0" smtClean="0"/>
              <a:t>Interface homme/machine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dirty="0" smtClean="0"/>
              <a:t>Ergonomie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dirty="0" smtClean="0"/>
              <a:t>Au delà de la station sol: le NID</a:t>
            </a:r>
          </a:p>
          <a:p>
            <a:r>
              <a:rPr lang="fr-FR" dirty="0" smtClean="0"/>
              <a:t>Outils de gestion de mission</a:t>
            </a:r>
          </a:p>
          <a:p>
            <a:r>
              <a:rPr lang="fr-FR" dirty="0" smtClean="0"/>
              <a:t>Outils de simulations de mission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dirty="0" smtClean="0"/>
              <a:t>Réalité augmentée</a:t>
            </a:r>
          </a:p>
          <a:p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06/12/2012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A4A1-53BE-470F-AF38-B1D7333FE5B3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225631" y="95000"/>
            <a:ext cx="8611933" cy="67056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Freins /enjeux de la filière</a:t>
            </a:r>
            <a:br>
              <a:rPr lang="fr-FR" dirty="0" smtClean="0"/>
            </a:br>
            <a:r>
              <a:rPr lang="fr-FR" dirty="0" smtClean="0"/>
              <a:t>La Mission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816192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r>
              <a:rPr lang="fr-FR" dirty="0" smtClean="0"/>
              <a:t>La législation française: une référence</a:t>
            </a:r>
          </a:p>
          <a:p>
            <a:r>
              <a:rPr lang="fr-FR" dirty="0" smtClean="0"/>
              <a:t>Les démarches en cours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dirty="0" smtClean="0"/>
              <a:t>Union européenne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dirty="0" smtClean="0"/>
              <a:t>USA</a:t>
            </a:r>
          </a:p>
          <a:p>
            <a:r>
              <a:rPr lang="fr-FR" dirty="0" smtClean="0"/>
              <a:t>La segmentations des aéronefs</a:t>
            </a:r>
          </a:p>
          <a:p>
            <a:r>
              <a:rPr lang="fr-FR" dirty="0" smtClean="0"/>
              <a:t>La formation associée</a:t>
            </a:r>
          </a:p>
          <a:p>
            <a:r>
              <a:rPr lang="fr-FR" dirty="0" smtClean="0"/>
              <a:t>Quelles places pour les nouveaux usages aériens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dirty="0" smtClean="0"/>
              <a:t>Protection de la vie privée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dirty="0" smtClean="0"/>
              <a:t>Internalisation des compétences?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dirty="0" smtClean="0"/>
              <a:t>Modèle économique</a:t>
            </a:r>
          </a:p>
          <a:p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06/12/2012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A4A1-53BE-470F-AF38-B1D7333FE5B3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225631" y="95000"/>
            <a:ext cx="8611933" cy="67056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Freins /enjeux de la filière</a:t>
            </a:r>
            <a:br>
              <a:rPr lang="fr-FR" dirty="0" smtClean="0"/>
            </a:br>
            <a:r>
              <a:rPr lang="fr-FR" dirty="0" smtClean="0"/>
              <a:t>La Législation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816192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r>
              <a:rPr lang="fr-FR" dirty="0" smtClean="0"/>
              <a:t>Nécessité de lier ces réflexion à la réalité marché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dirty="0" smtClean="0"/>
              <a:t>Conditions météo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dirty="0" smtClean="0"/>
              <a:t>Peu de CU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dirty="0" smtClean="0"/>
              <a:t>Maturité technologique</a:t>
            </a:r>
          </a:p>
          <a:p>
            <a:r>
              <a:rPr lang="fr-FR" dirty="0" smtClean="0"/>
              <a:t>Notamment sur les marchés à l’export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dirty="0" smtClean="0"/>
              <a:t>Union européenne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dirty="0" smtClean="0"/>
              <a:t>Les </a:t>
            </a:r>
            <a:r>
              <a:rPr lang="fr-FR" dirty="0"/>
              <a:t>A</a:t>
            </a:r>
            <a:r>
              <a:rPr lang="fr-FR" dirty="0" smtClean="0"/>
              <a:t>mériques</a:t>
            </a:r>
          </a:p>
          <a:p>
            <a:r>
              <a:rPr lang="fr-FR" dirty="0" smtClean="0"/>
              <a:t>Préparation à la confrontation marché asiatique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dirty="0" smtClean="0"/>
              <a:t>Produits différenciés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dirty="0" smtClean="0"/>
              <a:t>Protection industrielle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dirty="0" smtClean="0"/>
              <a:t>Organisation de chasse à définir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fr-FR" dirty="0" smtClean="0"/>
          </a:p>
          <a:p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06/12/2012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A4A1-53BE-470F-AF38-B1D7333FE5B3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225631" y="95000"/>
            <a:ext cx="8611933" cy="67056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Freins /enjeux de la filière</a:t>
            </a:r>
            <a:br>
              <a:rPr lang="fr-FR" dirty="0" smtClean="0"/>
            </a:br>
            <a:r>
              <a:rPr lang="fr-FR" dirty="0" smtClean="0"/>
              <a:t>Les marchés à l’export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764637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b="1" dirty="0" smtClean="0">
                <a:solidFill>
                  <a:srgbClr val="B70039"/>
                </a:solidFill>
              </a:rPr>
              <a:t>Une </a:t>
            </a:r>
            <a:r>
              <a:rPr lang="fr-FR" b="1" dirty="0">
                <a:solidFill>
                  <a:srgbClr val="B70039"/>
                </a:solidFill>
              </a:rPr>
              <a:t>approche par les m</a:t>
            </a:r>
            <a:r>
              <a:rPr lang="fr-FR" b="1" dirty="0" smtClean="0">
                <a:solidFill>
                  <a:srgbClr val="B70039"/>
                </a:solidFill>
              </a:rPr>
              <a:t>archés:</a:t>
            </a:r>
            <a:br>
              <a:rPr lang="fr-FR" b="1" dirty="0" smtClean="0">
                <a:solidFill>
                  <a:srgbClr val="B70039"/>
                </a:solidFill>
              </a:rPr>
            </a:br>
            <a:endParaRPr lang="fr-FR" b="1" dirty="0">
              <a:solidFill>
                <a:srgbClr val="B70039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fr-FR" dirty="0" smtClean="0"/>
              <a:t>Identification </a:t>
            </a:r>
            <a:r>
              <a:rPr lang="fr-FR" dirty="0"/>
              <a:t>des marchés/usages </a:t>
            </a:r>
            <a:r>
              <a:rPr lang="fr-FR" dirty="0" smtClean="0"/>
              <a:t>cibles</a:t>
            </a:r>
          </a:p>
          <a:p>
            <a:pPr marL="644525" lvl="1" indent="-342900">
              <a:buFont typeface="Arial" panose="020B0604020202020204" pitchFamily="34" charset="0"/>
              <a:buChar char="•"/>
            </a:pPr>
            <a:r>
              <a:rPr lang="fr-FR" sz="1800" dirty="0" smtClean="0"/>
              <a:t>Etudes de marchés (ouvrage d’art, agriculture…</a:t>
            </a:r>
          </a:p>
          <a:p>
            <a:pPr marL="644525" lvl="1" indent="-342900">
              <a:buFont typeface="Arial" panose="020B0604020202020204" pitchFamily="34" charset="0"/>
              <a:buChar char="•"/>
            </a:pPr>
            <a:r>
              <a:rPr lang="fr-FR" sz="1800" dirty="0" smtClean="0"/>
              <a:t>JT orientées usages: </a:t>
            </a:r>
          </a:p>
          <a:p>
            <a:pPr marL="1044575" lvl="2" indent="-285750"/>
            <a:r>
              <a:rPr lang="fr-FR" dirty="0" smtClean="0"/>
              <a:t>Sécurité civile en octobre</a:t>
            </a:r>
          </a:p>
          <a:p>
            <a:pPr marL="1044575" lvl="2" indent="-285750"/>
            <a:r>
              <a:rPr lang="fr-FR" dirty="0" smtClean="0"/>
              <a:t>Agriculture de précision en novembre</a:t>
            </a:r>
          </a:p>
          <a:p>
            <a:pPr marL="1044575" lvl="2" indent="-285750"/>
            <a:r>
              <a:rPr lang="fr-FR" dirty="0" err="1" smtClean="0"/>
              <a:t>Aéro</a:t>
            </a:r>
            <a:r>
              <a:rPr lang="fr-FR" dirty="0" smtClean="0"/>
              <a:t> surveillance en milieu maritime en décembre</a:t>
            </a:r>
          </a:p>
          <a:p>
            <a:pPr marL="342900" lvl="1" indent="-342900">
              <a:buFont typeface="Wingdings" panose="05000000000000000000" pitchFamily="2" charset="2"/>
              <a:buChar char="ü"/>
            </a:pPr>
            <a:r>
              <a:rPr lang="fr-FR" sz="2400" dirty="0"/>
              <a:t>Organisation d’appel à manifestation d’intérêt pour end user</a:t>
            </a:r>
          </a:p>
          <a:p>
            <a:pPr marL="742950" lvl="2" indent="-342900"/>
            <a:r>
              <a:rPr lang="fr-FR" dirty="0"/>
              <a:t>Analyse des  usages et organisation des acteurs</a:t>
            </a:r>
          </a:p>
          <a:p>
            <a:pPr marL="742950" lvl="2" indent="-342900"/>
            <a:r>
              <a:rPr lang="fr-FR" dirty="0"/>
              <a:t>Spécification du besoin – analyse fonctionnelle</a:t>
            </a:r>
          </a:p>
          <a:p>
            <a:pPr marL="742950" lvl="2" indent="-342900"/>
            <a:r>
              <a:rPr lang="fr-FR" dirty="0"/>
              <a:t>Construction de l’offre/ de la solution</a:t>
            </a:r>
          </a:p>
          <a:p>
            <a:pPr marL="742950" lvl="2" indent="-342900"/>
            <a:r>
              <a:rPr lang="fr-FR" dirty="0"/>
              <a:t>Soutien au développement, enrichissement de l’offre</a:t>
            </a:r>
          </a:p>
          <a:p>
            <a:pPr marL="342900" lvl="1" indent="-342900">
              <a:buFont typeface="Wingdings" panose="05000000000000000000" pitchFamily="2" charset="2"/>
              <a:buChar char="ü"/>
            </a:pPr>
            <a:r>
              <a:rPr lang="fr-FR" sz="2400" dirty="0" smtClean="0"/>
              <a:t>Approche du marché européen</a:t>
            </a:r>
          </a:p>
          <a:p>
            <a:pPr marL="742950" lvl="2" indent="-342900"/>
            <a:r>
              <a:rPr lang="fr-FR" dirty="0"/>
              <a:t>VIE en partenariat avec le Pôle </a:t>
            </a:r>
            <a:r>
              <a:rPr lang="fr-FR" dirty="0" err="1"/>
              <a:t>O</a:t>
            </a:r>
            <a:r>
              <a:rPr lang="fr-FR" dirty="0" err="1" smtClean="0"/>
              <a:t>ptitec</a:t>
            </a:r>
            <a:endParaRPr lang="fr-FR" dirty="0"/>
          </a:p>
          <a:p>
            <a:pPr marL="342900" lvl="1" indent="-342900">
              <a:buFont typeface="Wingdings" panose="05000000000000000000" pitchFamily="2" charset="2"/>
              <a:buChar char="ü"/>
            </a:pPr>
            <a:r>
              <a:rPr lang="fr-FR" sz="2400" dirty="0" smtClean="0"/>
              <a:t>Suivi du programme d’évaluation aux USA</a:t>
            </a:r>
          </a:p>
          <a:p>
            <a:pPr marL="285750" lvl="1">
              <a:buFont typeface="Wingdings" panose="05000000000000000000" pitchFamily="2" charset="2"/>
              <a:buChar char="ü"/>
            </a:pPr>
            <a:endParaRPr lang="fr-FR" sz="1600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06/12/2012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A4A1-53BE-470F-AF38-B1D7333FE5B3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225631" y="95000"/>
            <a:ext cx="8611933" cy="670560"/>
          </a:xfrm>
        </p:spPr>
        <p:txBody>
          <a:bodyPr/>
          <a:lstStyle/>
          <a:p>
            <a:r>
              <a:rPr lang="fr-FR" dirty="0" smtClean="0"/>
              <a:t>Les actions engagées 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100890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 smtClean="0">
                <a:solidFill>
                  <a:srgbClr val="A50021"/>
                </a:solidFill>
              </a:rPr>
              <a:t>L’innovation </a:t>
            </a:r>
            <a:endParaRPr lang="fr-FR" b="1" dirty="0">
              <a:solidFill>
                <a:srgbClr val="A50021"/>
              </a:solidFill>
            </a:endParaRPr>
          </a:p>
          <a:p>
            <a:pPr marL="0" indent="0">
              <a:buNone/>
            </a:pPr>
            <a:endParaRPr lang="fr-FR" sz="2100" b="1" dirty="0"/>
          </a:p>
          <a:p>
            <a:pPr>
              <a:buFont typeface="Wingdings" panose="05000000000000000000" pitchFamily="2" charset="2"/>
              <a:buChar char="ü"/>
            </a:pPr>
            <a:r>
              <a:rPr lang="fr-FR" dirty="0"/>
              <a:t>Favoriser l’émergence et l’accompagnement de projets innovants, liés aux usages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dirty="0"/>
              <a:t>Vecteurs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dirty="0"/>
              <a:t>Acquisition de l’information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dirty="0"/>
              <a:t>Traitement de l’information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dirty="0"/>
              <a:t>Amélioration de la fiabilité de navigation pour les drones</a:t>
            </a:r>
          </a:p>
          <a:p>
            <a:pPr marL="457200" lvl="1" indent="0">
              <a:buNone/>
            </a:pPr>
            <a:endParaRPr lang="fr-FR" dirty="0"/>
          </a:p>
          <a:p>
            <a:pPr>
              <a:buFont typeface="Wingdings" panose="05000000000000000000" pitchFamily="2" charset="2"/>
              <a:buChar char="ü"/>
            </a:pPr>
            <a:r>
              <a:rPr lang="fr-FR" dirty="0"/>
              <a:t>Densifier le </a:t>
            </a:r>
            <a:r>
              <a:rPr lang="fr-FR" dirty="0" smtClean="0"/>
              <a:t>tissu </a:t>
            </a:r>
            <a:r>
              <a:rPr lang="fr-FR" dirty="0"/>
              <a:t>recherche et développement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dirty="0" smtClean="0"/>
              <a:t>1</a:t>
            </a:r>
            <a:r>
              <a:rPr lang="fr-FR" baseline="30000" dirty="0" smtClean="0"/>
              <a:t>er</a:t>
            </a:r>
            <a:r>
              <a:rPr lang="fr-FR" dirty="0" smtClean="0"/>
              <a:t> Workshop </a:t>
            </a:r>
            <a:r>
              <a:rPr lang="fr-FR" dirty="0" err="1"/>
              <a:t>D</a:t>
            </a:r>
            <a:r>
              <a:rPr lang="fr-FR" dirty="0" err="1" smtClean="0"/>
              <a:t>ronInno</a:t>
            </a:r>
            <a:r>
              <a:rPr lang="fr-FR" dirty="0" smtClean="0"/>
              <a:t>: identification de l’offre académique</a:t>
            </a:r>
            <a:endParaRPr lang="fr-FR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fr-FR" dirty="0" smtClean="0"/>
              <a:t>Journées </a:t>
            </a:r>
            <a:r>
              <a:rPr lang="fr-FR" dirty="0"/>
              <a:t>techniques à valeur </a:t>
            </a:r>
            <a:r>
              <a:rPr lang="fr-FR" dirty="0" smtClean="0"/>
              <a:t>ajoutée : CU avec </a:t>
            </a:r>
            <a:r>
              <a:rPr lang="fr-FR" dirty="0" err="1"/>
              <a:t>O</a:t>
            </a:r>
            <a:r>
              <a:rPr lang="fr-FR" dirty="0" err="1" smtClean="0"/>
              <a:t>ptitec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06/12/2012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A4A1-53BE-470F-AF38-B1D7333FE5B3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225631" y="95000"/>
            <a:ext cx="8611933" cy="670560"/>
          </a:xfrm>
        </p:spPr>
        <p:txBody>
          <a:bodyPr/>
          <a:lstStyle/>
          <a:p>
            <a:r>
              <a:rPr lang="fr-FR" dirty="0" smtClean="0"/>
              <a:t>Les actions engagées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489240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fr-FR" sz="2400" b="1" i="1" dirty="0">
                <a:solidFill>
                  <a:srgbClr val="BF004D"/>
                </a:solidFill>
              </a:rPr>
              <a:t>Projets : </a:t>
            </a:r>
            <a:r>
              <a:rPr lang="fr-FR" sz="2400" b="1" i="1" dirty="0" smtClean="0">
                <a:solidFill>
                  <a:srgbClr val="BF004D"/>
                </a:solidFill>
              </a:rPr>
              <a:t>ADOPIC – FUI 07 </a:t>
            </a:r>
            <a:endParaRPr lang="fr-FR" sz="2400" b="1" i="1" dirty="0">
              <a:solidFill>
                <a:srgbClr val="BF004D"/>
              </a:solidFill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0" y="692696"/>
            <a:ext cx="9144000" cy="6923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fr-FR" sz="2400" b="1" dirty="0">
                <a:solidFill>
                  <a:srgbClr val="BF004D"/>
                </a:solidFill>
                <a:cs typeface="+mj-cs"/>
              </a:rPr>
              <a:t>Aide au Diagnostic d’Ouvrages Par Imagerie non Conventionnelle</a:t>
            </a: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0" y="1340768"/>
            <a:ext cx="8892480" cy="82071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>
              <a:buNone/>
            </a:pPr>
            <a:r>
              <a:rPr lang="fr-FR" sz="1800" dirty="0" smtClean="0">
                <a:latin typeface="+mj-lt"/>
              </a:rPr>
              <a:t>Développer un système d’analyse d’ouvrages d’art à l’aide d’un drone: prise des images, analyse des pathologies et suivi des défauts</a:t>
            </a:r>
            <a:endParaRPr lang="fr-FR" sz="1800" dirty="0">
              <a:latin typeface="+mj-lt"/>
            </a:endParaRPr>
          </a:p>
        </p:txBody>
      </p:sp>
      <p:sp>
        <p:nvSpPr>
          <p:cNvPr id="7" name="Flèche droite 25"/>
          <p:cNvSpPr>
            <a:spLocks noChangeArrowheads="1"/>
          </p:cNvSpPr>
          <p:nvPr/>
        </p:nvSpPr>
        <p:spPr bwMode="auto">
          <a:xfrm rot="5400000">
            <a:off x="4929192" y="4287208"/>
            <a:ext cx="3810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4487"/>
          </a:solidFill>
          <a:ln w="9525" algn="ctr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9614" y="4483648"/>
            <a:ext cx="2551797" cy="19114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18576" y="2132856"/>
            <a:ext cx="4868266" cy="21891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Flèche droite 25"/>
          <p:cNvSpPr>
            <a:spLocks noChangeArrowheads="1"/>
          </p:cNvSpPr>
          <p:nvPr/>
        </p:nvSpPr>
        <p:spPr bwMode="auto">
          <a:xfrm>
            <a:off x="5930622" y="5286350"/>
            <a:ext cx="3810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4487"/>
          </a:solidFill>
          <a:ln w="9525" algn="ctr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pic>
        <p:nvPicPr>
          <p:cNvPr id="12" name="Picture 8" descr="C:\Users\fdurufle\Documents\X200\INFOTRON\Mercatique\Photos\bleu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90804" y="4803860"/>
            <a:ext cx="2240137" cy="1433452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sp>
        <p:nvSpPr>
          <p:cNvPr id="13" name="ZoneTexte 23"/>
          <p:cNvSpPr txBox="1">
            <a:spLocks noChangeArrowheads="1"/>
          </p:cNvSpPr>
          <p:nvPr/>
        </p:nvSpPr>
        <p:spPr bwMode="auto">
          <a:xfrm>
            <a:off x="1115616" y="4905980"/>
            <a:ext cx="1728192" cy="523220"/>
          </a:xfrm>
          <a:prstGeom prst="rect">
            <a:avLst/>
          </a:prstGeom>
          <a:solidFill>
            <a:srgbClr val="B70039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720725" algn="l"/>
              </a:tabLst>
            </a:pPr>
            <a:r>
              <a:rPr lang="fr-FR" sz="1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Budget:	</a:t>
            </a:r>
            <a:r>
              <a:rPr lang="fr-FR" sz="1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3.631 </a:t>
            </a:r>
            <a:r>
              <a:rPr lang="fr-FR" sz="1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M€ </a:t>
            </a:r>
            <a:endParaRPr lang="fr-FR" sz="14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720725" algn="l"/>
              </a:tabLst>
            </a:pPr>
            <a:r>
              <a:rPr lang="fr-FR" sz="1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Aide</a:t>
            </a:r>
            <a:r>
              <a:rPr lang="fr-FR" sz="1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:	1.645 </a:t>
            </a:r>
            <a:r>
              <a:rPr lang="fr-FR" sz="1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</a:t>
            </a:r>
            <a:r>
              <a:rPr lang="fr-FR" sz="1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€</a:t>
            </a:r>
          </a:p>
        </p:txBody>
      </p:sp>
      <p:graphicFrame>
        <p:nvGraphicFramePr>
          <p:cNvPr id="14" name="Graphique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3575747"/>
              </p:ext>
            </p:extLst>
          </p:nvPr>
        </p:nvGraphicFramePr>
        <p:xfrm>
          <a:off x="52137" y="2290108"/>
          <a:ext cx="3900000" cy="23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14136294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fr-FR" sz="2400" b="1" i="1" dirty="0">
                <a:solidFill>
                  <a:srgbClr val="BF004D"/>
                </a:solidFill>
              </a:rPr>
              <a:t>Projets : </a:t>
            </a:r>
            <a:r>
              <a:rPr lang="fr-FR" sz="2400" b="1" i="1" dirty="0" smtClean="0">
                <a:solidFill>
                  <a:srgbClr val="BF004D"/>
                </a:solidFill>
              </a:rPr>
              <a:t>HORUS – FUI 13</a:t>
            </a:r>
            <a:endParaRPr lang="fr-FR" sz="2400" b="1" i="1" dirty="0">
              <a:solidFill>
                <a:srgbClr val="BF004D"/>
              </a:solidFill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0" y="1340768"/>
            <a:ext cx="8892480" cy="145909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fr-FR" sz="1600" dirty="0" smtClean="0">
                <a:solidFill>
                  <a:srgbClr val="000000"/>
                </a:solidFill>
                <a:latin typeface="+mj-lt"/>
              </a:rPr>
              <a:t>Développement d’une plate-forme aérostatique captive modulaire à faible coût de mise en œuvre offrant de nouvelles capacités de surveillance, adaptées à la sécurité dans les domaines maritimes et terrestres: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fr-FR" sz="1400" dirty="0" smtClean="0">
                <a:solidFill>
                  <a:srgbClr val="000000"/>
                </a:solidFill>
                <a:latin typeface="+mj-lt"/>
              </a:rPr>
              <a:t>Surveillance maritime et terrestre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fr-FR" sz="1400" dirty="0" smtClean="0">
                <a:solidFill>
                  <a:srgbClr val="000000"/>
                </a:solidFill>
                <a:latin typeface="+mj-lt"/>
              </a:rPr>
              <a:t>Surveillance de théâtres pour la gestion de crise</a:t>
            </a:r>
            <a:endParaRPr lang="fr-FR" sz="14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4" name="ZoneTexte 23"/>
          <p:cNvSpPr txBox="1">
            <a:spLocks noChangeArrowheads="1"/>
          </p:cNvSpPr>
          <p:nvPr/>
        </p:nvSpPr>
        <p:spPr bwMode="auto">
          <a:xfrm>
            <a:off x="179512" y="4797152"/>
            <a:ext cx="2946524" cy="738664"/>
          </a:xfrm>
          <a:prstGeom prst="rect">
            <a:avLst/>
          </a:prstGeom>
          <a:solidFill>
            <a:srgbClr val="B70039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fr-FR"/>
            </a:defPPr>
            <a:lvl1pPr eaLnBrk="0" hangingPunct="0">
              <a:tabLst>
                <a:tab pos="720725" algn="l"/>
              </a:tabLst>
              <a:defRPr sz="14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fr-FR" dirty="0"/>
              <a:t>Budget:	3.32 M€ (1,7M€ en PACA)</a:t>
            </a:r>
          </a:p>
          <a:p>
            <a:r>
              <a:rPr lang="fr-FR" dirty="0"/>
              <a:t>Aide:	1.08 M€ (0,6M€ en PACA)</a:t>
            </a:r>
          </a:p>
          <a:p>
            <a:r>
              <a:rPr lang="fr-FR" dirty="0"/>
              <a:t>Durée:	30 mois</a:t>
            </a:r>
          </a:p>
        </p:txBody>
      </p:sp>
      <p:sp>
        <p:nvSpPr>
          <p:cNvPr id="16" name="ZoneTexte 23"/>
          <p:cNvSpPr txBox="1">
            <a:spLocks noChangeArrowheads="1"/>
          </p:cNvSpPr>
          <p:nvPr/>
        </p:nvSpPr>
        <p:spPr bwMode="auto">
          <a:xfrm>
            <a:off x="3212058" y="4797152"/>
            <a:ext cx="2296046" cy="738664"/>
          </a:xfrm>
          <a:prstGeom prst="rect">
            <a:avLst/>
          </a:prstGeom>
          <a:solidFill>
            <a:srgbClr val="BC9D62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4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Retombées en PACA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720725" algn="l"/>
              </a:tabLst>
            </a:pPr>
            <a:r>
              <a:rPr lang="fr-FR" sz="1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CA:</a:t>
            </a:r>
            <a:r>
              <a:rPr lang="fr-FR" sz="14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fr-FR" sz="14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entre </a:t>
            </a:r>
            <a:r>
              <a:rPr lang="fr-FR" sz="14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3.5 – 5 M€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720725" algn="l"/>
              </a:tabLst>
            </a:pPr>
            <a:r>
              <a:rPr lang="fr-FR" sz="1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Emplois:</a:t>
            </a:r>
            <a:r>
              <a:rPr lang="fr-FR" sz="14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fr-FR" sz="14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env. </a:t>
            </a:r>
            <a:r>
              <a:rPr lang="fr-FR" sz="14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15 </a:t>
            </a:r>
          </a:p>
        </p:txBody>
      </p:sp>
      <p:pic>
        <p:nvPicPr>
          <p:cNvPr id="17" name="I 1" descr="Horus-captif.jpg"/>
          <p:cNvPicPr>
            <a:picLocks noChangeAspect="1" noChangeArrowheads="1"/>
          </p:cNvPicPr>
          <p:nvPr/>
        </p:nvPicPr>
        <p:blipFill>
          <a:blip r:embed="rId2" cstate="print"/>
          <a:srcRect l="-523" r="7819"/>
          <a:stretch>
            <a:fillRect/>
          </a:stretch>
        </p:blipFill>
        <p:spPr bwMode="auto">
          <a:xfrm>
            <a:off x="4860032" y="2060848"/>
            <a:ext cx="3899354" cy="2391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" name="Picture 33" descr="logo_cs_pantone_quadri_sa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2909" y="5924618"/>
            <a:ext cx="980757" cy="431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Image 8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4211" y="5938324"/>
            <a:ext cx="400050" cy="40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Image 9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23666" y="5976971"/>
            <a:ext cx="95382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91728" y="5944037"/>
            <a:ext cx="973175" cy="392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03063" y="5966439"/>
            <a:ext cx="2117947" cy="349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50984" y="5943503"/>
            <a:ext cx="818967" cy="391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87027" y="5944291"/>
            <a:ext cx="842867" cy="460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987824" y="5753093"/>
            <a:ext cx="592931" cy="772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ZoneTexte 39"/>
          <p:cNvSpPr txBox="1"/>
          <p:nvPr/>
        </p:nvSpPr>
        <p:spPr>
          <a:xfrm>
            <a:off x="5868614" y="4966429"/>
            <a:ext cx="13676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srgbClr val="B70039"/>
                </a:solidFill>
                <a:latin typeface="Arial" charset="0"/>
                <a:cs typeface="Arial" charset="0"/>
              </a:rPr>
              <a:t>Co-Label</a:t>
            </a:r>
            <a:r>
              <a:rPr lang="fr-FR" sz="2000" b="1" dirty="0">
                <a:solidFill>
                  <a:srgbClr val="B70039"/>
                </a:solidFill>
                <a:latin typeface="Arial" charset="0"/>
                <a:cs typeface="Arial" charset="0"/>
              </a:rPr>
              <a:t>:</a:t>
            </a:r>
          </a:p>
        </p:txBody>
      </p:sp>
      <p:pic>
        <p:nvPicPr>
          <p:cNvPr id="41" name="Picture 26" descr="PMP Log RVB-G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298636" y="4728334"/>
            <a:ext cx="136842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9" name="Graphique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4024547"/>
              </p:ext>
            </p:extLst>
          </p:nvPr>
        </p:nvGraphicFramePr>
        <p:xfrm>
          <a:off x="704236" y="2594406"/>
          <a:ext cx="3900000" cy="23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sp>
        <p:nvSpPr>
          <p:cNvPr id="20" name="Titre 1"/>
          <p:cNvSpPr txBox="1">
            <a:spLocks/>
          </p:cNvSpPr>
          <p:nvPr/>
        </p:nvSpPr>
        <p:spPr>
          <a:xfrm>
            <a:off x="0" y="764704"/>
            <a:ext cx="9144000" cy="6923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fr-FR" sz="2400" b="1" dirty="0" smtClean="0">
                <a:solidFill>
                  <a:srgbClr val="B70039"/>
                </a:solidFill>
              </a:rPr>
              <a:t>Plateforme aérostatique multi-mission et système associé</a:t>
            </a:r>
            <a:endParaRPr lang="fr-FR" sz="2400" b="1" dirty="0">
              <a:solidFill>
                <a:srgbClr val="BF004D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1776704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fr-FR" sz="2400" b="1" i="1" dirty="0">
                <a:solidFill>
                  <a:srgbClr val="BF004D"/>
                </a:solidFill>
              </a:rPr>
              <a:t>Projets : </a:t>
            </a:r>
            <a:r>
              <a:rPr lang="fr-FR" sz="2400" b="1" i="1" dirty="0" smtClean="0">
                <a:solidFill>
                  <a:srgbClr val="BF004D"/>
                </a:solidFill>
              </a:rPr>
              <a:t>FIRST – FUI 14</a:t>
            </a:r>
            <a:endParaRPr lang="fr-FR" sz="2400" b="1" i="1" dirty="0">
              <a:solidFill>
                <a:srgbClr val="BF004D"/>
              </a:solidFill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0" y="1340768"/>
            <a:ext cx="8892480" cy="145909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fr-FR" sz="1800" dirty="0" smtClean="0">
                <a:solidFill>
                  <a:srgbClr val="000000"/>
                </a:solidFill>
                <a:latin typeface="Calibri" pitchFamily="34" charset="0"/>
              </a:rPr>
              <a:t>Déclenchement d’avalanches et dénébulisation à base de sels non polluants par drone à voilure tournante modulaire pour améliorer la sécurité sur les pistes et dans les aéroports.</a:t>
            </a:r>
            <a:endParaRPr lang="fr-FR" sz="1800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3575" y="5836637"/>
            <a:ext cx="16287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062" y="5912169"/>
            <a:ext cx="1536700" cy="391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9774" y="5941069"/>
            <a:ext cx="1490662" cy="334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Image 25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95105" y="4706466"/>
            <a:ext cx="10096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035870"/>
            <a:ext cx="3577858" cy="168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Image 27" descr="IRST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44209" y="5733256"/>
            <a:ext cx="669359" cy="749683"/>
          </a:xfrm>
          <a:prstGeom prst="rect">
            <a:avLst/>
          </a:prstGeom>
        </p:spPr>
      </p:pic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07904" y="5760436"/>
            <a:ext cx="1157288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ZoneTexte 23"/>
          <p:cNvSpPr txBox="1">
            <a:spLocks noChangeArrowheads="1"/>
          </p:cNvSpPr>
          <p:nvPr/>
        </p:nvSpPr>
        <p:spPr bwMode="auto">
          <a:xfrm>
            <a:off x="179512" y="4653136"/>
            <a:ext cx="2946524" cy="738664"/>
          </a:xfrm>
          <a:prstGeom prst="rect">
            <a:avLst/>
          </a:prstGeom>
          <a:solidFill>
            <a:srgbClr val="B70039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fr-FR"/>
            </a:defPPr>
            <a:lvl1pPr eaLnBrk="0" hangingPunct="0">
              <a:tabLst>
                <a:tab pos="720725" algn="l"/>
              </a:tabLst>
              <a:defRPr sz="14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fr-FR" dirty="0"/>
              <a:t>Budget:	</a:t>
            </a:r>
            <a:r>
              <a:rPr lang="fr-FR" dirty="0" smtClean="0"/>
              <a:t>2.45 </a:t>
            </a:r>
            <a:r>
              <a:rPr lang="fr-FR" dirty="0"/>
              <a:t>M€ (0.9M€ en PACA)</a:t>
            </a:r>
          </a:p>
          <a:p>
            <a:r>
              <a:rPr lang="fr-FR" dirty="0"/>
              <a:t>Aide:	0.976 M€ (0,4M€ en PACA)</a:t>
            </a:r>
          </a:p>
          <a:p>
            <a:endParaRPr lang="fr-FR" dirty="0"/>
          </a:p>
        </p:txBody>
      </p:sp>
      <p:sp>
        <p:nvSpPr>
          <p:cNvPr id="46" name="ZoneTexte 23"/>
          <p:cNvSpPr txBox="1">
            <a:spLocks noChangeArrowheads="1"/>
          </p:cNvSpPr>
          <p:nvPr/>
        </p:nvSpPr>
        <p:spPr bwMode="auto">
          <a:xfrm>
            <a:off x="3212058" y="4653136"/>
            <a:ext cx="2737179" cy="738664"/>
          </a:xfrm>
          <a:prstGeom prst="rect">
            <a:avLst/>
          </a:prstGeom>
          <a:solidFill>
            <a:srgbClr val="BC9D62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4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Retombées en PACA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811213" algn="l"/>
              </a:tabLst>
            </a:pPr>
            <a:r>
              <a:rPr lang="fr-FR" sz="1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CA:	</a:t>
            </a:r>
            <a:r>
              <a:rPr lang="fr-FR" sz="14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17 M€ dont 15 en PACA</a:t>
            </a:r>
            <a:endParaRPr lang="fr-FR" sz="14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811213" algn="l"/>
              </a:tabLst>
            </a:pPr>
            <a:r>
              <a:rPr lang="fr-FR" sz="1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Emplois:</a:t>
            </a:r>
            <a:r>
              <a:rPr lang="fr-FR" sz="14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fr-FR" sz="14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28 dont 13 en PACA</a:t>
            </a:r>
            <a:endParaRPr lang="fr-FR" sz="14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" name="ZoneTexte 50"/>
          <p:cNvSpPr txBox="1"/>
          <p:nvPr/>
        </p:nvSpPr>
        <p:spPr>
          <a:xfrm>
            <a:off x="6300662" y="4822413"/>
            <a:ext cx="13676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srgbClr val="B70039"/>
                </a:solidFill>
                <a:latin typeface="Arial" charset="0"/>
                <a:cs typeface="Arial" charset="0"/>
              </a:rPr>
              <a:t>Co-Label</a:t>
            </a:r>
            <a:r>
              <a:rPr lang="fr-FR" sz="2000" b="1" dirty="0">
                <a:solidFill>
                  <a:srgbClr val="B70039"/>
                </a:solidFill>
                <a:latin typeface="Arial" charset="0"/>
                <a:cs typeface="Arial" charset="0"/>
              </a:rPr>
              <a:t>:</a:t>
            </a:r>
          </a:p>
        </p:txBody>
      </p:sp>
      <p:graphicFrame>
        <p:nvGraphicFramePr>
          <p:cNvPr id="17" name="Graphique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0824507"/>
              </p:ext>
            </p:extLst>
          </p:nvPr>
        </p:nvGraphicFramePr>
        <p:xfrm>
          <a:off x="797962" y="2204864"/>
          <a:ext cx="3900000" cy="23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6" name="Titre 1"/>
          <p:cNvSpPr txBox="1">
            <a:spLocks/>
          </p:cNvSpPr>
          <p:nvPr/>
        </p:nvSpPr>
        <p:spPr>
          <a:xfrm>
            <a:off x="-180528" y="764704"/>
            <a:ext cx="9144000" cy="6923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en-US" sz="2400" b="1" dirty="0">
                <a:solidFill>
                  <a:srgbClr val="B70039"/>
                </a:solidFill>
              </a:rPr>
              <a:t>First Innovative Responder for Security Target</a:t>
            </a:r>
            <a:endParaRPr lang="fr-FR" sz="2400" b="1" dirty="0">
              <a:solidFill>
                <a:srgbClr val="BF004D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0790915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1" descr="Léo - phot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4126200"/>
            <a:ext cx="3505202" cy="1593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 bwMode="auto">
          <a:xfrm>
            <a:off x="457200" y="1056905"/>
            <a:ext cx="3810000" cy="3172196"/>
          </a:xfrm>
          <a:prstGeom prst="rect">
            <a:avLst/>
          </a:prstGeom>
          <a:solidFill>
            <a:srgbClr val="00B0F0"/>
          </a:solidFill>
          <a:ln>
            <a:solidFill>
              <a:schemeClr val="accent3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anchor="ctr">
            <a:noAutofit/>
          </a:bodyPr>
          <a:lstStyle/>
          <a:p>
            <a:pPr algn="ctr"/>
            <a:r>
              <a:rPr lang="fr-FR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Caractéristiques techniques</a:t>
            </a:r>
          </a:p>
          <a:p>
            <a:pPr algn="ctr"/>
            <a:endParaRPr lang="fr-FR" sz="900" dirty="0">
              <a:solidFill>
                <a:schemeClr val="tx2"/>
              </a:solidFill>
            </a:endParaRPr>
          </a:p>
          <a:p>
            <a:pPr algn="ctr"/>
            <a:r>
              <a:rPr lang="fr-FR" sz="11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3.8 – 5.2 </a:t>
            </a:r>
            <a:r>
              <a:rPr lang="fr-FR" sz="11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kg</a:t>
            </a:r>
          </a:p>
          <a:p>
            <a:pPr algn="ctr"/>
            <a:r>
              <a:rPr lang="fr-FR" sz="11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Envergure : 2.2m</a:t>
            </a:r>
            <a:endParaRPr lang="fr-FR" sz="11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fr-FR" sz="11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Moteur électrique</a:t>
            </a:r>
          </a:p>
          <a:p>
            <a:pPr algn="ctr"/>
            <a:r>
              <a:rPr lang="fr-FR" sz="11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Vitesse maximale : 140 Km/h</a:t>
            </a:r>
          </a:p>
          <a:p>
            <a:pPr algn="ctr"/>
            <a:r>
              <a:rPr lang="fr-FR" sz="11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Rayon d’action : 30 km</a:t>
            </a:r>
            <a:endParaRPr lang="fr-FR" sz="11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fr-FR" sz="11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Altitude maximale : 2.500 m</a:t>
            </a:r>
          </a:p>
          <a:p>
            <a:pPr algn="ctr"/>
            <a:r>
              <a:rPr lang="fr-FR" sz="11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Charge utile : équipement vidéo ou caméra infrarouge</a:t>
            </a:r>
            <a:endParaRPr lang="fr-FR" sz="11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4849" y="228600"/>
            <a:ext cx="6972795" cy="6858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Drone Léo</a:t>
            </a:r>
            <a:endParaRPr lang="fr-FR" dirty="0"/>
          </a:p>
        </p:txBody>
      </p:sp>
      <p:sp>
        <p:nvSpPr>
          <p:cNvPr id="8" name="Rectangle 7"/>
          <p:cNvSpPr>
            <a:spLocks/>
          </p:cNvSpPr>
          <p:nvPr/>
        </p:nvSpPr>
        <p:spPr bwMode="auto">
          <a:xfrm>
            <a:off x="4514603" y="1957449"/>
            <a:ext cx="3810000" cy="1752600"/>
          </a:xfrm>
          <a:prstGeom prst="rect">
            <a:avLst/>
          </a:prstGeom>
          <a:solidFill>
            <a:srgbClr val="00B0F0"/>
          </a:solidFill>
          <a:ln>
            <a:solidFill>
              <a:schemeClr val="accent3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anchor="ctr">
            <a:noAutofit/>
          </a:bodyPr>
          <a:lstStyle/>
          <a:p>
            <a:pPr algn="ctr"/>
            <a:r>
              <a:rPr lang="fr-FR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Missions</a:t>
            </a:r>
          </a:p>
          <a:p>
            <a:pPr algn="ctr"/>
            <a:endParaRPr lang="fr-FR" sz="900" dirty="0">
              <a:solidFill>
                <a:schemeClr val="tx2"/>
              </a:solidFill>
            </a:endParaRPr>
          </a:p>
          <a:p>
            <a:pPr algn="ctr"/>
            <a:r>
              <a:rPr lang="fr-FR" sz="11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Inspection linéique : pipelines, infrastructures ferroviaires</a:t>
            </a:r>
          </a:p>
          <a:p>
            <a:pPr algn="ctr"/>
            <a:r>
              <a:rPr lang="fr-FR" sz="11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Surveillance de frontières</a:t>
            </a:r>
          </a:p>
          <a:p>
            <a:pPr algn="ctr"/>
            <a:r>
              <a:rPr lang="fr-FR" sz="11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Mission de quadrillage de larges zones</a:t>
            </a:r>
          </a:p>
          <a:p>
            <a:pPr algn="ctr"/>
            <a:r>
              <a:rPr lang="fr-FR" sz="11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Missions pour l’agriculture</a:t>
            </a:r>
          </a:p>
          <a:p>
            <a:pPr algn="ctr"/>
            <a:endParaRPr lang="fr-FR" sz="11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fr-FR" sz="11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Ze\Documents\10 _ CEEMA\90 _ Ressources\95 _ Logos\CEEMA\Logo CEEMA 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656612"/>
            <a:ext cx="2928937" cy="1387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1301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225631" y="94999"/>
            <a:ext cx="8611933" cy="1555671"/>
          </a:xfrm>
        </p:spPr>
        <p:txBody>
          <a:bodyPr>
            <a:normAutofit/>
          </a:bodyPr>
          <a:lstStyle/>
          <a:p>
            <a:r>
              <a:rPr lang="fr-FR" dirty="0" smtClean="0"/>
              <a:t>Drones pour services aériens;</a:t>
            </a:r>
            <a:br>
              <a:rPr lang="fr-FR" dirty="0" smtClean="0"/>
            </a:br>
            <a:r>
              <a:rPr lang="fr-FR" sz="1800" dirty="0" smtClean="0"/>
              <a:t>la filière sud-est, opportunités et freins au développement  </a:t>
            </a:r>
            <a:endParaRPr lang="fr-FR" sz="1800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25/06/2014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A4A1-53BE-470F-AF38-B1D7333FE5B3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263525" y="1721922"/>
            <a:ext cx="8626475" cy="4547116"/>
          </a:xfrm>
        </p:spPr>
        <p:txBody>
          <a:bodyPr/>
          <a:lstStyle/>
          <a:p>
            <a:endParaRPr lang="fr-FR" dirty="0" smtClean="0"/>
          </a:p>
          <a:p>
            <a:endParaRPr lang="fr-FR" dirty="0"/>
          </a:p>
          <a:p>
            <a:r>
              <a:rPr lang="fr-FR" dirty="0" smtClean="0"/>
              <a:t>Le Pôle Pégase</a:t>
            </a:r>
          </a:p>
          <a:p>
            <a:r>
              <a:rPr lang="fr-FR" dirty="0" smtClean="0"/>
              <a:t>Le DAS NSA Pégase</a:t>
            </a:r>
            <a:endParaRPr lang="fr-FR" dirty="0"/>
          </a:p>
          <a:p>
            <a:r>
              <a:rPr lang="fr-FR" dirty="0" smtClean="0"/>
              <a:t>Les freins et enjeux</a:t>
            </a:r>
          </a:p>
          <a:p>
            <a:r>
              <a:rPr lang="fr-FR" dirty="0" smtClean="0"/>
              <a:t>Actions engagées</a:t>
            </a:r>
          </a:p>
          <a:p>
            <a:pPr marL="0" indent="0">
              <a:buNone/>
            </a:pPr>
            <a:r>
              <a:rPr lang="fr-FR" dirty="0" smtClean="0"/>
              <a:t> 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79411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i="1" dirty="0"/>
              <a:t>SYCIE</a:t>
            </a:r>
          </a:p>
        </p:txBody>
      </p:sp>
      <p:pic>
        <p:nvPicPr>
          <p:cNvPr id="3" name="Espace réservé du contenu 3" descr="ESSROV_Victor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284984"/>
            <a:ext cx="2493963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3284984"/>
            <a:ext cx="234315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 cstate="print"/>
          <a:srcRect l="50000" t="43198" r="20747" b="28401"/>
          <a:stretch>
            <a:fillRect/>
          </a:stretch>
        </p:blipFill>
        <p:spPr bwMode="auto">
          <a:xfrm>
            <a:off x="5724128" y="3284984"/>
            <a:ext cx="2714625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4941168"/>
            <a:ext cx="2795587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497185" y="980728"/>
            <a:ext cx="763284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 dirty="0">
                <a:solidFill>
                  <a:srgbClr val="B70039"/>
                </a:solidFill>
                <a:latin typeface="+mj-lt"/>
                <a:ea typeface="+mj-ea"/>
                <a:cs typeface="Arial" pitchFamily="34" charset="0"/>
              </a:rPr>
              <a:t>Système de Gestion de Mission Multi-Drones Hétérogènes dans le Domaine Maritime </a:t>
            </a:r>
          </a:p>
          <a:p>
            <a:endParaRPr lang="fr-FR" dirty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://www.gipsa-lab.grenoble-inp.fr/projet/connect/partners-logo-prolexia.bm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663" y="2088724"/>
            <a:ext cx="1799804" cy="659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agencebretagnepresse.com/photos/28/28282_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8158" y="2170324"/>
            <a:ext cx="850900" cy="496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0384188"/>
      </p:ext>
    </p:extLst>
  </p:cSld>
  <p:clrMapOvr>
    <a:masterClrMapping/>
  </p:clrMapOvr>
  <p:transition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r-FR" sz="2100" dirty="0" smtClean="0"/>
          </a:p>
          <a:p>
            <a:pPr marL="0" indent="0">
              <a:buNone/>
            </a:pPr>
            <a:r>
              <a:rPr lang="fr-FR" b="1" dirty="0" smtClean="0">
                <a:solidFill>
                  <a:srgbClr val="A50021"/>
                </a:solidFill>
              </a:rPr>
              <a:t>Ecosystème</a:t>
            </a:r>
            <a:endParaRPr lang="fr-FR" b="1" dirty="0">
              <a:solidFill>
                <a:srgbClr val="A50021"/>
              </a:solidFill>
            </a:endParaRPr>
          </a:p>
          <a:p>
            <a:pPr marL="0" indent="0">
              <a:buNone/>
            </a:pPr>
            <a:endParaRPr lang="fr-FR" sz="2100" b="1" dirty="0"/>
          </a:p>
          <a:p>
            <a:pPr>
              <a:buFont typeface="Wingdings" panose="05000000000000000000" pitchFamily="2" charset="2"/>
              <a:buChar char="ü"/>
            </a:pPr>
            <a:r>
              <a:rPr lang="fr-FR" dirty="0" smtClean="0"/>
              <a:t>Accompagner le développement de plateformes d’aide au développement et essais</a:t>
            </a:r>
            <a:endParaRPr lang="fr-FR" dirty="0"/>
          </a:p>
          <a:p>
            <a:pPr lvl="1">
              <a:buFont typeface="Wingdings" panose="05000000000000000000" pitchFamily="2" charset="2"/>
              <a:buChar char="ü"/>
            </a:pPr>
            <a:endParaRPr lang="fr-FR" sz="2400" dirty="0"/>
          </a:p>
          <a:p>
            <a:pPr>
              <a:buFont typeface="Wingdings" panose="05000000000000000000" pitchFamily="2" charset="2"/>
              <a:buChar char="ü"/>
            </a:pPr>
            <a:r>
              <a:rPr lang="fr-FR" dirty="0" smtClean="0"/>
              <a:t>Accompagner l’émergence de petits Maitres d’</a:t>
            </a:r>
            <a:r>
              <a:rPr lang="fr-FR" dirty="0" err="1"/>
              <a:t>O</a:t>
            </a:r>
            <a:r>
              <a:rPr lang="fr-FR" dirty="0" err="1" smtClean="0"/>
              <a:t>euvre</a:t>
            </a:r>
            <a:endParaRPr lang="fr-FR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fr-FR" dirty="0" smtClean="0"/>
              <a:t>Programme Université PME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dirty="0" smtClean="0"/>
              <a:t>Contrats de croissance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06/12/2012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A4A1-53BE-470F-AF38-B1D7333FE5B3}" type="slidenum">
              <a:rPr lang="fr-FR" smtClean="0"/>
              <a:pPr/>
              <a:t>21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225631" y="95000"/>
            <a:ext cx="8611933" cy="670560"/>
          </a:xfrm>
        </p:spPr>
        <p:txBody>
          <a:bodyPr/>
          <a:lstStyle/>
          <a:p>
            <a:r>
              <a:rPr lang="fr-FR" dirty="0" smtClean="0"/>
              <a:t>Les actions engagées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129519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 smtClean="0">
                <a:latin typeface="Calibri" panose="020F0502020204030204" pitchFamily="34" charset="0"/>
              </a:rPr>
              <a:t> </a:t>
            </a:r>
            <a:r>
              <a:rPr lang="fr-FR" b="1" dirty="0" smtClean="0">
                <a:solidFill>
                  <a:srgbClr val="A50021"/>
                </a:solidFill>
              </a:rPr>
              <a:t>Les plateformes territoriales: </a:t>
            </a:r>
            <a:r>
              <a:rPr lang="fr-FR" b="1" dirty="0" err="1" smtClean="0">
                <a:solidFill>
                  <a:srgbClr val="A50021"/>
                </a:solidFill>
              </a:rPr>
              <a:t>Pac@Drones</a:t>
            </a:r>
            <a:r>
              <a:rPr lang="fr-FR" sz="1200" b="1" i="1" dirty="0" err="1" smtClean="0">
                <a:solidFill>
                  <a:srgbClr val="A50021"/>
                </a:solidFill>
              </a:rPr>
              <a:t>Network</a:t>
            </a:r>
            <a:r>
              <a:rPr lang="fr-FR" b="1" dirty="0" smtClean="0">
                <a:solidFill>
                  <a:srgbClr val="A50021"/>
                </a:solidFill>
              </a:rPr>
              <a:t>  </a:t>
            </a:r>
            <a:endParaRPr lang="fr-FR" b="1" dirty="0">
              <a:solidFill>
                <a:srgbClr val="A50021"/>
              </a:solidFill>
            </a:endParaRPr>
          </a:p>
          <a:p>
            <a:pPr marL="0" indent="0">
              <a:buNone/>
            </a:pPr>
            <a:endParaRPr lang="fr-FR" b="1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06/12/2012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A4A1-53BE-470F-AF38-B1D7333FE5B3}" type="slidenum">
              <a:rPr lang="fr-FR" smtClean="0"/>
              <a:pPr/>
              <a:t>22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225631" y="95000"/>
            <a:ext cx="8611933" cy="670560"/>
          </a:xfrm>
        </p:spPr>
        <p:txBody>
          <a:bodyPr/>
          <a:lstStyle/>
          <a:p>
            <a:r>
              <a:rPr lang="fr-FR" dirty="0" smtClean="0"/>
              <a:t>Le DAS NSA  </a:t>
            </a:r>
            <a:endParaRPr lang="fr-FR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45" y="1462606"/>
            <a:ext cx="7599387" cy="4771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20"/>
          <p:cNvSpPr>
            <a:spLocks noChangeArrowheads="1"/>
          </p:cNvSpPr>
          <p:nvPr/>
        </p:nvSpPr>
        <p:spPr bwMode="auto">
          <a:xfrm>
            <a:off x="1626919" y="3101803"/>
            <a:ext cx="2112512" cy="619674"/>
          </a:xfrm>
          <a:prstGeom prst="ellipse">
            <a:avLst/>
          </a:prstGeom>
          <a:gradFill>
            <a:gsLst>
              <a:gs pos="0">
                <a:srgbClr val="FFF200"/>
              </a:gs>
              <a:gs pos="12000">
                <a:srgbClr val="FF7A00"/>
              </a:gs>
              <a:gs pos="71000">
                <a:srgbClr val="FF0300"/>
              </a:gs>
              <a:gs pos="100000">
                <a:srgbClr val="4D0808"/>
              </a:gs>
            </a:gsLst>
            <a:lin ang="18900000" scaled="0"/>
          </a:gra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200" b="1" dirty="0" smtClean="0">
                <a:latin typeface="Calibri" pitchFamily="34" charset="0"/>
              </a:rPr>
              <a:t>Paca </a:t>
            </a:r>
            <a:r>
              <a:rPr lang="fr-FR" sz="1200" b="1" dirty="0" err="1" smtClean="0">
                <a:latin typeface="Calibri" pitchFamily="34" charset="0"/>
              </a:rPr>
              <a:t>dronesNetwork</a:t>
            </a:r>
            <a:r>
              <a:rPr lang="fr-FR" sz="1200" b="1" dirty="0" smtClean="0">
                <a:latin typeface="Calibri" pitchFamily="34" charset="0"/>
              </a:rPr>
              <a:t/>
            </a:r>
            <a:br>
              <a:rPr lang="fr-FR" sz="1200" b="1" dirty="0" smtClean="0">
                <a:latin typeface="Calibri" pitchFamily="34" charset="0"/>
              </a:rPr>
            </a:br>
            <a:r>
              <a:rPr lang="fr-FR" sz="1200" b="1" dirty="0" smtClean="0">
                <a:latin typeface="Calibri" pitchFamily="34" charset="0"/>
              </a:rPr>
              <a:t>Technopole  Avignon</a:t>
            </a:r>
            <a:endParaRPr lang="fr-FR" sz="900" b="1" dirty="0" smtClean="0">
              <a:latin typeface="Calibri" pitchFamily="34" charset="0"/>
            </a:endParaRPr>
          </a:p>
          <a:p>
            <a:pPr algn="ctr"/>
            <a:endParaRPr lang="fr-FR" sz="1200" b="1" dirty="0">
              <a:latin typeface="Calibri" pitchFamily="34" charset="0"/>
            </a:endParaRPr>
          </a:p>
        </p:txBody>
      </p:sp>
      <p:sp>
        <p:nvSpPr>
          <p:cNvPr id="14" name="Oval 28"/>
          <p:cNvSpPr>
            <a:spLocks noChangeArrowheads="1"/>
          </p:cNvSpPr>
          <p:nvPr/>
        </p:nvSpPr>
        <p:spPr bwMode="auto">
          <a:xfrm>
            <a:off x="3651108" y="3851089"/>
            <a:ext cx="1601391" cy="712218"/>
          </a:xfrm>
          <a:prstGeom prst="ellipse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8900000" scaled="0"/>
          </a:gra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200" b="1" dirty="0" smtClean="0">
                <a:latin typeface="Calibri" pitchFamily="34" charset="0"/>
              </a:rPr>
              <a:t> Paca </a:t>
            </a:r>
            <a:r>
              <a:rPr lang="fr-FR" sz="1200" b="1" dirty="0" err="1" smtClean="0">
                <a:latin typeface="Calibri" pitchFamily="34" charset="0"/>
              </a:rPr>
              <a:t>DronesNetwork</a:t>
            </a:r>
            <a:endParaRPr lang="fr-FR" sz="1200" b="1" dirty="0" smtClean="0">
              <a:latin typeface="Calibri" pitchFamily="34" charset="0"/>
            </a:endParaRPr>
          </a:p>
          <a:p>
            <a:pPr algn="ctr"/>
            <a:r>
              <a:rPr lang="fr-FR" sz="1200" b="1" dirty="0" smtClean="0">
                <a:latin typeface="Calibri" pitchFamily="34" charset="0"/>
              </a:rPr>
              <a:t>Plateforme CEEMA</a:t>
            </a:r>
          </a:p>
        </p:txBody>
      </p:sp>
      <p:sp>
        <p:nvSpPr>
          <p:cNvPr id="15" name="Oval 28"/>
          <p:cNvSpPr>
            <a:spLocks noChangeArrowheads="1"/>
          </p:cNvSpPr>
          <p:nvPr/>
        </p:nvSpPr>
        <p:spPr bwMode="auto">
          <a:xfrm>
            <a:off x="4249923" y="4670626"/>
            <a:ext cx="1601391" cy="602018"/>
          </a:xfrm>
          <a:prstGeom prst="ellipse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8900000" scaled="0"/>
          </a:gra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200" b="1" dirty="0" smtClean="0">
                <a:latin typeface="Calibri" pitchFamily="34" charset="0"/>
              </a:rPr>
              <a:t> Paca </a:t>
            </a:r>
            <a:r>
              <a:rPr lang="fr-FR" sz="1200" b="1" dirty="0" err="1" smtClean="0">
                <a:latin typeface="Calibri" pitchFamily="34" charset="0"/>
              </a:rPr>
              <a:t>DronesNetwork</a:t>
            </a:r>
            <a:endParaRPr lang="fr-FR" sz="1200" b="1" dirty="0" smtClean="0">
              <a:latin typeface="Calibri" pitchFamily="34" charset="0"/>
            </a:endParaRPr>
          </a:p>
          <a:p>
            <a:pPr algn="ctr"/>
            <a:r>
              <a:rPr lang="fr-FR" sz="1200" b="1" dirty="0" smtClean="0">
                <a:latin typeface="Calibri" pitchFamily="34" charset="0"/>
              </a:rPr>
              <a:t>Technopole de la Mer</a:t>
            </a:r>
          </a:p>
        </p:txBody>
      </p:sp>
      <p:pic>
        <p:nvPicPr>
          <p:cNvPr id="16" name="Image 14" descr="Logo ceema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29"/>
          <a:stretch>
            <a:fillRect/>
          </a:stretch>
        </p:blipFill>
        <p:spPr bwMode="auto">
          <a:xfrm>
            <a:off x="5166057" y="3014452"/>
            <a:ext cx="1600200" cy="77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Image 1" descr="logo CCSBMA Porte du Va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656" y="4310894"/>
            <a:ext cx="162877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http://tpm-agglo.fr/sites/new.tpm-agglo.fr/files/tpm-1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522" y="5272644"/>
            <a:ext cx="3423699" cy="604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encrypted-tbn2.gstatic.com/images?q=tbn:ANd9GcQIxeNQQpeSyGg4D7gWo6lAIDds8YCgGiXH30QWaiabHdBoNWFB3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45" y="2262535"/>
            <a:ext cx="1531917" cy="839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32265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r-FR" sz="2100" dirty="0" smtClean="0"/>
          </a:p>
          <a:p>
            <a:pPr marL="0" indent="0">
              <a:buNone/>
            </a:pPr>
            <a:r>
              <a:rPr lang="fr-FR" b="1" dirty="0" smtClean="0">
                <a:solidFill>
                  <a:srgbClr val="A50021"/>
                </a:solidFill>
              </a:rPr>
              <a:t>Législation</a:t>
            </a:r>
            <a:endParaRPr lang="fr-FR" b="1" dirty="0">
              <a:solidFill>
                <a:srgbClr val="A50021"/>
              </a:solidFill>
            </a:endParaRPr>
          </a:p>
          <a:p>
            <a:pPr marL="0" indent="0">
              <a:buNone/>
            </a:pPr>
            <a:endParaRPr lang="fr-FR" sz="2100" b="1" dirty="0"/>
          </a:p>
          <a:p>
            <a:pPr>
              <a:buFont typeface="Wingdings" panose="05000000000000000000" pitchFamily="2" charset="2"/>
              <a:buChar char="ü"/>
            </a:pPr>
            <a:r>
              <a:rPr lang="fr-FR" dirty="0" smtClean="0"/>
              <a:t>Collaboration avec la DGAC</a:t>
            </a:r>
            <a:endParaRPr lang="fr-FR" dirty="0"/>
          </a:p>
          <a:p>
            <a:pPr lvl="1">
              <a:buFont typeface="Wingdings" panose="05000000000000000000" pitchFamily="2" charset="2"/>
              <a:buChar char="ü"/>
            </a:pPr>
            <a:endParaRPr lang="fr-FR" sz="2400" dirty="0"/>
          </a:p>
          <a:p>
            <a:pPr>
              <a:buFont typeface="Wingdings" panose="05000000000000000000" pitchFamily="2" charset="2"/>
              <a:buChar char="ü"/>
            </a:pPr>
            <a:r>
              <a:rPr lang="fr-FR" dirty="0" smtClean="0"/>
              <a:t>Travail en partenariat avec la Fédération FPDC, qui a le leadership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06/12/2012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A4A1-53BE-470F-AF38-B1D7333FE5B3}" type="slidenum">
              <a:rPr lang="fr-FR" smtClean="0"/>
              <a:pPr/>
              <a:t>23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225631" y="95000"/>
            <a:ext cx="8611933" cy="670560"/>
          </a:xfrm>
        </p:spPr>
        <p:txBody>
          <a:bodyPr/>
          <a:lstStyle/>
          <a:p>
            <a:r>
              <a:rPr lang="fr-FR" dirty="0" smtClean="0"/>
              <a:t>Les actions engagées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729952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fr-FR" dirty="0" smtClean="0"/>
              <a:t>Beaucoup de pistes à travailler</a:t>
            </a:r>
          </a:p>
          <a:p>
            <a:pPr>
              <a:buFont typeface="Wingdings" panose="05000000000000000000" pitchFamily="2" charset="2"/>
              <a:buChar char="ü"/>
            </a:pPr>
            <a:endParaRPr lang="fr-FR" dirty="0"/>
          </a:p>
          <a:p>
            <a:pPr>
              <a:buFont typeface="Wingdings" panose="05000000000000000000" pitchFamily="2" charset="2"/>
              <a:buChar char="ü"/>
            </a:pPr>
            <a:r>
              <a:rPr lang="fr-FR" dirty="0" smtClean="0"/>
              <a:t>Nécessité de travailler en collaboration au niveau national</a:t>
            </a:r>
          </a:p>
          <a:p>
            <a:pPr>
              <a:buFont typeface="Wingdings" panose="05000000000000000000" pitchFamily="2" charset="2"/>
              <a:buChar char="ü"/>
            </a:pPr>
            <a:endParaRPr lang="fr-FR" dirty="0"/>
          </a:p>
          <a:p>
            <a:pPr>
              <a:buFont typeface="Wingdings" panose="05000000000000000000" pitchFamily="2" charset="2"/>
              <a:buChar char="ü"/>
            </a:pPr>
            <a:r>
              <a:rPr lang="fr-FR" dirty="0" smtClean="0"/>
              <a:t>Nécessité de lier cela à une réalité marché à définir et bâtir</a:t>
            </a:r>
          </a:p>
          <a:p>
            <a:pPr>
              <a:buFont typeface="Wingdings" panose="05000000000000000000" pitchFamily="2" charset="2"/>
              <a:buChar char="ü"/>
            </a:pPr>
            <a:endParaRPr lang="fr-FR" dirty="0"/>
          </a:p>
          <a:p>
            <a:pPr>
              <a:buFont typeface="Wingdings" panose="05000000000000000000" pitchFamily="2" charset="2"/>
              <a:buChar char="ü"/>
            </a:pPr>
            <a:r>
              <a:rPr lang="fr-FR" dirty="0" smtClean="0"/>
              <a:t>Hiérarchisation des actions en fonction du modèle économique retenu</a:t>
            </a:r>
          </a:p>
          <a:p>
            <a:pPr>
              <a:buFont typeface="Wingdings" panose="05000000000000000000" pitchFamily="2" charset="2"/>
              <a:buChar char="ü"/>
            </a:pPr>
            <a:endParaRPr lang="fr-FR" dirty="0" smtClean="0"/>
          </a:p>
          <a:p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06/12/2012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A4A1-53BE-470F-AF38-B1D7333FE5B3}" type="slidenum">
              <a:rPr lang="fr-FR" smtClean="0"/>
              <a:pPr/>
              <a:t>24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225631" y="95000"/>
            <a:ext cx="8611933" cy="670560"/>
          </a:xfrm>
        </p:spPr>
        <p:txBody>
          <a:bodyPr>
            <a:normAutofit/>
          </a:bodyPr>
          <a:lstStyle/>
          <a:p>
            <a:r>
              <a:rPr lang="fr-FR" dirty="0" smtClean="0"/>
              <a:t>Conclusions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278902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r>
              <a:rPr lang="fr-FR" dirty="0" smtClean="0"/>
              <a:t>L’un des 3 pôles aéronautiques français</a:t>
            </a:r>
          </a:p>
          <a:p>
            <a:r>
              <a:rPr lang="fr-FR" dirty="0" smtClean="0"/>
              <a:t>Situé en région Paca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06/12/2012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A4A1-53BE-470F-AF38-B1D7333FE5B3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225631" y="95000"/>
            <a:ext cx="8611933" cy="670560"/>
          </a:xfrm>
        </p:spPr>
        <p:txBody>
          <a:bodyPr/>
          <a:lstStyle/>
          <a:p>
            <a:r>
              <a:rPr lang="fr-FR" dirty="0" smtClean="0"/>
              <a:t>Le Pôle Pégase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107382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43"/>
          <p:cNvGrpSpPr/>
          <p:nvPr/>
        </p:nvGrpSpPr>
        <p:grpSpPr>
          <a:xfrm>
            <a:off x="2699792" y="1772816"/>
            <a:ext cx="6185446" cy="4451772"/>
            <a:chOff x="2262188" y="1412875"/>
            <a:chExt cx="6623050" cy="4811713"/>
          </a:xfrm>
        </p:grpSpPr>
        <p:sp>
          <p:nvSpPr>
            <p:cNvPr id="21507" name="Freeform 3"/>
            <p:cNvSpPr>
              <a:spLocks/>
            </p:cNvSpPr>
            <p:nvPr/>
          </p:nvSpPr>
          <p:spPr bwMode="auto">
            <a:xfrm>
              <a:off x="4933950" y="4275138"/>
              <a:ext cx="2501900" cy="1949450"/>
            </a:xfrm>
            <a:custGeom>
              <a:avLst/>
              <a:gdLst>
                <a:gd name="T0" fmla="*/ 0 w 1003"/>
                <a:gd name="T1" fmla="*/ 2147483647 h 879"/>
                <a:gd name="T2" fmla="*/ 2147483647 w 1003"/>
                <a:gd name="T3" fmla="*/ 2147483647 h 879"/>
                <a:gd name="T4" fmla="*/ 2147483647 w 1003"/>
                <a:gd name="T5" fmla="*/ 2147483647 h 879"/>
                <a:gd name="T6" fmla="*/ 2147483647 w 1003"/>
                <a:gd name="T7" fmla="*/ 2147483647 h 879"/>
                <a:gd name="T8" fmla="*/ 2147483647 w 1003"/>
                <a:gd name="T9" fmla="*/ 2147483647 h 879"/>
                <a:gd name="T10" fmla="*/ 2147483647 w 1003"/>
                <a:gd name="T11" fmla="*/ 2147483647 h 879"/>
                <a:gd name="T12" fmla="*/ 2147483647 w 1003"/>
                <a:gd name="T13" fmla="*/ 2147483647 h 879"/>
                <a:gd name="T14" fmla="*/ 2147483647 w 1003"/>
                <a:gd name="T15" fmla="*/ 2147483647 h 879"/>
                <a:gd name="T16" fmla="*/ 2147483647 w 1003"/>
                <a:gd name="T17" fmla="*/ 2147483647 h 879"/>
                <a:gd name="T18" fmla="*/ 2147483647 w 1003"/>
                <a:gd name="T19" fmla="*/ 2147483647 h 879"/>
                <a:gd name="T20" fmla="*/ 2147483647 w 1003"/>
                <a:gd name="T21" fmla="*/ 2147483647 h 879"/>
                <a:gd name="T22" fmla="*/ 2147483647 w 1003"/>
                <a:gd name="T23" fmla="*/ 2147483647 h 879"/>
                <a:gd name="T24" fmla="*/ 2147483647 w 1003"/>
                <a:gd name="T25" fmla="*/ 2147483647 h 879"/>
                <a:gd name="T26" fmla="*/ 2147483647 w 1003"/>
                <a:gd name="T27" fmla="*/ 2147483647 h 879"/>
                <a:gd name="T28" fmla="*/ 2147483647 w 1003"/>
                <a:gd name="T29" fmla="*/ 2147483647 h 879"/>
                <a:gd name="T30" fmla="*/ 2147483647 w 1003"/>
                <a:gd name="T31" fmla="*/ 2147483647 h 879"/>
                <a:gd name="T32" fmla="*/ 2147483647 w 1003"/>
                <a:gd name="T33" fmla="*/ 2147483647 h 879"/>
                <a:gd name="T34" fmla="*/ 2147483647 w 1003"/>
                <a:gd name="T35" fmla="*/ 2147483647 h 879"/>
                <a:gd name="T36" fmla="*/ 2147483647 w 1003"/>
                <a:gd name="T37" fmla="*/ 2147483647 h 879"/>
                <a:gd name="T38" fmla="*/ 2147483647 w 1003"/>
                <a:gd name="T39" fmla="*/ 2147483647 h 879"/>
                <a:gd name="T40" fmla="*/ 2147483647 w 1003"/>
                <a:gd name="T41" fmla="*/ 2147483647 h 879"/>
                <a:gd name="T42" fmla="*/ 2147483647 w 1003"/>
                <a:gd name="T43" fmla="*/ 2147483647 h 879"/>
                <a:gd name="T44" fmla="*/ 2147483647 w 1003"/>
                <a:gd name="T45" fmla="*/ 0 h 879"/>
                <a:gd name="T46" fmla="*/ 2147483647 w 1003"/>
                <a:gd name="T47" fmla="*/ 2147483647 h 879"/>
                <a:gd name="T48" fmla="*/ 2147483647 w 1003"/>
                <a:gd name="T49" fmla="*/ 0 h 879"/>
                <a:gd name="T50" fmla="*/ 2147483647 w 1003"/>
                <a:gd name="T51" fmla="*/ 2147483647 h 879"/>
                <a:gd name="T52" fmla="*/ 2147483647 w 1003"/>
                <a:gd name="T53" fmla="*/ 2147483647 h 879"/>
                <a:gd name="T54" fmla="*/ 2147483647 w 1003"/>
                <a:gd name="T55" fmla="*/ 2147483647 h 879"/>
                <a:gd name="T56" fmla="*/ 2147483647 w 1003"/>
                <a:gd name="T57" fmla="*/ 2147483647 h 879"/>
                <a:gd name="T58" fmla="*/ 2147483647 w 1003"/>
                <a:gd name="T59" fmla="*/ 2147483647 h 879"/>
                <a:gd name="T60" fmla="*/ 0 w 1003"/>
                <a:gd name="T61" fmla="*/ 2147483647 h 87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003"/>
                <a:gd name="T94" fmla="*/ 0 h 879"/>
                <a:gd name="T95" fmla="*/ 1003 w 1003"/>
                <a:gd name="T96" fmla="*/ 879 h 87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003" h="879">
                  <a:moveTo>
                    <a:pt x="0" y="268"/>
                  </a:moveTo>
                  <a:lnTo>
                    <a:pt x="86" y="446"/>
                  </a:lnTo>
                  <a:lnTo>
                    <a:pt x="28" y="495"/>
                  </a:lnTo>
                  <a:lnTo>
                    <a:pt x="28" y="586"/>
                  </a:lnTo>
                  <a:lnTo>
                    <a:pt x="86" y="621"/>
                  </a:lnTo>
                  <a:lnTo>
                    <a:pt x="28" y="724"/>
                  </a:lnTo>
                  <a:lnTo>
                    <a:pt x="174" y="854"/>
                  </a:lnTo>
                  <a:lnTo>
                    <a:pt x="235" y="789"/>
                  </a:lnTo>
                  <a:lnTo>
                    <a:pt x="371" y="812"/>
                  </a:lnTo>
                  <a:lnTo>
                    <a:pt x="383" y="878"/>
                  </a:lnTo>
                  <a:lnTo>
                    <a:pt x="432" y="864"/>
                  </a:lnTo>
                  <a:lnTo>
                    <a:pt x="432" y="802"/>
                  </a:lnTo>
                  <a:lnTo>
                    <a:pt x="595" y="812"/>
                  </a:lnTo>
                  <a:lnTo>
                    <a:pt x="595" y="752"/>
                  </a:lnTo>
                  <a:lnTo>
                    <a:pt x="815" y="673"/>
                  </a:lnTo>
                  <a:lnTo>
                    <a:pt x="815" y="586"/>
                  </a:lnTo>
                  <a:lnTo>
                    <a:pt x="766" y="586"/>
                  </a:lnTo>
                  <a:lnTo>
                    <a:pt x="865" y="420"/>
                  </a:lnTo>
                  <a:lnTo>
                    <a:pt x="988" y="420"/>
                  </a:lnTo>
                  <a:lnTo>
                    <a:pt x="1002" y="344"/>
                  </a:lnTo>
                  <a:lnTo>
                    <a:pt x="974" y="204"/>
                  </a:lnTo>
                  <a:lnTo>
                    <a:pt x="829" y="139"/>
                  </a:lnTo>
                  <a:lnTo>
                    <a:pt x="766" y="0"/>
                  </a:lnTo>
                  <a:lnTo>
                    <a:pt x="567" y="65"/>
                  </a:lnTo>
                  <a:lnTo>
                    <a:pt x="446" y="0"/>
                  </a:lnTo>
                  <a:lnTo>
                    <a:pt x="298" y="151"/>
                  </a:lnTo>
                  <a:lnTo>
                    <a:pt x="210" y="88"/>
                  </a:lnTo>
                  <a:lnTo>
                    <a:pt x="174" y="127"/>
                  </a:lnTo>
                  <a:lnTo>
                    <a:pt x="76" y="88"/>
                  </a:lnTo>
                  <a:lnTo>
                    <a:pt x="113" y="190"/>
                  </a:lnTo>
                  <a:lnTo>
                    <a:pt x="0" y="268"/>
                  </a:lnTo>
                </a:path>
              </a:pathLst>
            </a:custGeom>
            <a:solidFill>
              <a:srgbClr val="FEF8D6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509" name="Freeform 5"/>
            <p:cNvSpPr>
              <a:spLocks/>
            </p:cNvSpPr>
            <p:nvPr/>
          </p:nvSpPr>
          <p:spPr bwMode="auto">
            <a:xfrm>
              <a:off x="4567238" y="2328863"/>
              <a:ext cx="2778125" cy="2489200"/>
            </a:xfrm>
            <a:custGeom>
              <a:avLst/>
              <a:gdLst>
                <a:gd name="T0" fmla="*/ 0 w 1114"/>
                <a:gd name="T1" fmla="*/ 2147483647 h 1121"/>
                <a:gd name="T2" fmla="*/ 2147483647 w 1114"/>
                <a:gd name="T3" fmla="*/ 2147483647 h 1121"/>
                <a:gd name="T4" fmla="*/ 2147483647 w 1114"/>
                <a:gd name="T5" fmla="*/ 2147483647 h 1121"/>
                <a:gd name="T6" fmla="*/ 2147483647 w 1114"/>
                <a:gd name="T7" fmla="*/ 2147483647 h 1121"/>
                <a:gd name="T8" fmla="*/ 2147483647 w 1114"/>
                <a:gd name="T9" fmla="*/ 2147483647 h 1121"/>
                <a:gd name="T10" fmla="*/ 2147483647 w 1114"/>
                <a:gd name="T11" fmla="*/ 2147483647 h 1121"/>
                <a:gd name="T12" fmla="*/ 2147483647 w 1114"/>
                <a:gd name="T13" fmla="*/ 2147483647 h 1121"/>
                <a:gd name="T14" fmla="*/ 2147483647 w 1114"/>
                <a:gd name="T15" fmla="*/ 2147483647 h 1121"/>
                <a:gd name="T16" fmla="*/ 2147483647 w 1114"/>
                <a:gd name="T17" fmla="*/ 2147483647 h 1121"/>
                <a:gd name="T18" fmla="*/ 2147483647 w 1114"/>
                <a:gd name="T19" fmla="*/ 2147483647 h 1121"/>
                <a:gd name="T20" fmla="*/ 2147483647 w 1114"/>
                <a:gd name="T21" fmla="*/ 2147483647 h 1121"/>
                <a:gd name="T22" fmla="*/ 2147483647 w 1114"/>
                <a:gd name="T23" fmla="*/ 2147483647 h 1121"/>
                <a:gd name="T24" fmla="*/ 2147483647 w 1114"/>
                <a:gd name="T25" fmla="*/ 2147483647 h 1121"/>
                <a:gd name="T26" fmla="*/ 2147483647 w 1114"/>
                <a:gd name="T27" fmla="*/ 2147483647 h 1121"/>
                <a:gd name="T28" fmla="*/ 2147483647 w 1114"/>
                <a:gd name="T29" fmla="*/ 2147483647 h 1121"/>
                <a:gd name="T30" fmla="*/ 2147483647 w 1114"/>
                <a:gd name="T31" fmla="*/ 2147483647 h 1121"/>
                <a:gd name="T32" fmla="*/ 2147483647 w 1114"/>
                <a:gd name="T33" fmla="*/ 2147483647 h 1121"/>
                <a:gd name="T34" fmla="*/ 2147483647 w 1114"/>
                <a:gd name="T35" fmla="*/ 2147483647 h 1121"/>
                <a:gd name="T36" fmla="*/ 2147483647 w 1114"/>
                <a:gd name="T37" fmla="*/ 2147483647 h 1121"/>
                <a:gd name="T38" fmla="*/ 2147483647 w 1114"/>
                <a:gd name="T39" fmla="*/ 0 h 1121"/>
                <a:gd name="T40" fmla="*/ 2147483647 w 1114"/>
                <a:gd name="T41" fmla="*/ 2147483647 h 1121"/>
                <a:gd name="T42" fmla="*/ 2147483647 w 1114"/>
                <a:gd name="T43" fmla="*/ 2147483647 h 1121"/>
                <a:gd name="T44" fmla="*/ 2147483647 w 1114"/>
                <a:gd name="T45" fmla="*/ 2147483647 h 1121"/>
                <a:gd name="T46" fmla="*/ 2147483647 w 1114"/>
                <a:gd name="T47" fmla="*/ 2147483647 h 1121"/>
                <a:gd name="T48" fmla="*/ 2147483647 w 1114"/>
                <a:gd name="T49" fmla="*/ 2147483647 h 1121"/>
                <a:gd name="T50" fmla="*/ 2147483647 w 1114"/>
                <a:gd name="T51" fmla="*/ 2147483647 h 1121"/>
                <a:gd name="T52" fmla="*/ 2147483647 w 1114"/>
                <a:gd name="T53" fmla="*/ 2147483647 h 1121"/>
                <a:gd name="T54" fmla="*/ 2147483647 w 1114"/>
                <a:gd name="T55" fmla="*/ 2147483647 h 1121"/>
                <a:gd name="T56" fmla="*/ 2147483647 w 1114"/>
                <a:gd name="T57" fmla="*/ 2147483647 h 1121"/>
                <a:gd name="T58" fmla="*/ 2147483647 w 1114"/>
                <a:gd name="T59" fmla="*/ 2147483647 h 1121"/>
                <a:gd name="T60" fmla="*/ 2147483647 w 1114"/>
                <a:gd name="T61" fmla="*/ 2147483647 h 1121"/>
                <a:gd name="T62" fmla="*/ 2147483647 w 1114"/>
                <a:gd name="T63" fmla="*/ 2147483647 h 1121"/>
                <a:gd name="T64" fmla="*/ 2147483647 w 1114"/>
                <a:gd name="T65" fmla="*/ 2147483647 h 1121"/>
                <a:gd name="T66" fmla="*/ 0 w 1114"/>
                <a:gd name="T67" fmla="*/ 2147483647 h 112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114"/>
                <a:gd name="T103" fmla="*/ 0 h 1121"/>
                <a:gd name="T104" fmla="*/ 1114 w 1114"/>
                <a:gd name="T105" fmla="*/ 1121 h 112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114" h="1121">
                  <a:moveTo>
                    <a:pt x="0" y="676"/>
                  </a:moveTo>
                  <a:lnTo>
                    <a:pt x="52" y="713"/>
                  </a:lnTo>
                  <a:lnTo>
                    <a:pt x="15" y="852"/>
                  </a:lnTo>
                  <a:lnTo>
                    <a:pt x="88" y="852"/>
                  </a:lnTo>
                  <a:lnTo>
                    <a:pt x="52" y="980"/>
                  </a:lnTo>
                  <a:lnTo>
                    <a:pt x="211" y="1070"/>
                  </a:lnTo>
                  <a:lnTo>
                    <a:pt x="236" y="1057"/>
                  </a:lnTo>
                  <a:lnTo>
                    <a:pt x="334" y="1096"/>
                  </a:lnTo>
                  <a:lnTo>
                    <a:pt x="370" y="1057"/>
                  </a:lnTo>
                  <a:lnTo>
                    <a:pt x="459" y="1120"/>
                  </a:lnTo>
                  <a:lnTo>
                    <a:pt x="606" y="969"/>
                  </a:lnTo>
                  <a:lnTo>
                    <a:pt x="728" y="1034"/>
                  </a:lnTo>
                  <a:lnTo>
                    <a:pt x="926" y="969"/>
                  </a:lnTo>
                  <a:lnTo>
                    <a:pt x="926" y="892"/>
                  </a:lnTo>
                  <a:lnTo>
                    <a:pt x="1113" y="829"/>
                  </a:lnTo>
                  <a:lnTo>
                    <a:pt x="940" y="597"/>
                  </a:lnTo>
                  <a:lnTo>
                    <a:pt x="1014" y="369"/>
                  </a:lnTo>
                  <a:lnTo>
                    <a:pt x="1075" y="330"/>
                  </a:lnTo>
                  <a:lnTo>
                    <a:pt x="1050" y="114"/>
                  </a:lnTo>
                  <a:lnTo>
                    <a:pt x="1100" y="0"/>
                  </a:lnTo>
                  <a:lnTo>
                    <a:pt x="890" y="165"/>
                  </a:lnTo>
                  <a:lnTo>
                    <a:pt x="854" y="255"/>
                  </a:lnTo>
                  <a:lnTo>
                    <a:pt x="656" y="179"/>
                  </a:lnTo>
                  <a:lnTo>
                    <a:pt x="559" y="255"/>
                  </a:lnTo>
                  <a:lnTo>
                    <a:pt x="559" y="344"/>
                  </a:lnTo>
                  <a:lnTo>
                    <a:pt x="468" y="228"/>
                  </a:lnTo>
                  <a:lnTo>
                    <a:pt x="323" y="396"/>
                  </a:lnTo>
                  <a:lnTo>
                    <a:pt x="345" y="472"/>
                  </a:lnTo>
                  <a:lnTo>
                    <a:pt x="246" y="472"/>
                  </a:lnTo>
                  <a:lnTo>
                    <a:pt x="310" y="560"/>
                  </a:lnTo>
                  <a:lnTo>
                    <a:pt x="160" y="574"/>
                  </a:lnTo>
                  <a:lnTo>
                    <a:pt x="151" y="597"/>
                  </a:lnTo>
                  <a:lnTo>
                    <a:pt x="100" y="560"/>
                  </a:lnTo>
                  <a:lnTo>
                    <a:pt x="0" y="676"/>
                  </a:lnTo>
                </a:path>
              </a:pathLst>
            </a:custGeom>
            <a:solidFill>
              <a:srgbClr val="FEF8D6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510" name="Freeform 6"/>
            <p:cNvSpPr>
              <a:spLocks/>
            </p:cNvSpPr>
            <p:nvPr/>
          </p:nvSpPr>
          <p:spPr bwMode="auto">
            <a:xfrm>
              <a:off x="4427538" y="1412875"/>
              <a:ext cx="3081337" cy="2379663"/>
            </a:xfrm>
            <a:custGeom>
              <a:avLst/>
              <a:gdLst>
                <a:gd name="T0" fmla="*/ 0 w 1235"/>
                <a:gd name="T1" fmla="*/ 2147483647 h 1072"/>
                <a:gd name="T2" fmla="*/ 2147483647 w 1235"/>
                <a:gd name="T3" fmla="*/ 2147483647 h 1072"/>
                <a:gd name="T4" fmla="*/ 2147483647 w 1235"/>
                <a:gd name="T5" fmla="*/ 2147483647 h 1072"/>
                <a:gd name="T6" fmla="*/ 2147483647 w 1235"/>
                <a:gd name="T7" fmla="*/ 2147483647 h 1072"/>
                <a:gd name="T8" fmla="*/ 2147483647 w 1235"/>
                <a:gd name="T9" fmla="*/ 2147483647 h 1072"/>
                <a:gd name="T10" fmla="*/ 2147483647 w 1235"/>
                <a:gd name="T11" fmla="*/ 2147483647 h 1072"/>
                <a:gd name="T12" fmla="*/ 2147483647 w 1235"/>
                <a:gd name="T13" fmla="*/ 2147483647 h 1072"/>
                <a:gd name="T14" fmla="*/ 2147483647 w 1235"/>
                <a:gd name="T15" fmla="*/ 2147483647 h 1072"/>
                <a:gd name="T16" fmla="*/ 2147483647 w 1235"/>
                <a:gd name="T17" fmla="*/ 2147483647 h 1072"/>
                <a:gd name="T18" fmla="*/ 2147483647 w 1235"/>
                <a:gd name="T19" fmla="*/ 2147483647 h 1072"/>
                <a:gd name="T20" fmla="*/ 2147483647 w 1235"/>
                <a:gd name="T21" fmla="*/ 2147483647 h 1072"/>
                <a:gd name="T22" fmla="*/ 2147483647 w 1235"/>
                <a:gd name="T23" fmla="*/ 2147483647 h 1072"/>
                <a:gd name="T24" fmla="*/ 2147483647 w 1235"/>
                <a:gd name="T25" fmla="*/ 2147483647 h 1072"/>
                <a:gd name="T26" fmla="*/ 2147483647 w 1235"/>
                <a:gd name="T27" fmla="*/ 2147483647 h 1072"/>
                <a:gd name="T28" fmla="*/ 2147483647 w 1235"/>
                <a:gd name="T29" fmla="*/ 2147483647 h 1072"/>
                <a:gd name="T30" fmla="*/ 2147483647 w 1235"/>
                <a:gd name="T31" fmla="*/ 2147483647 h 1072"/>
                <a:gd name="T32" fmla="*/ 2147483647 w 1235"/>
                <a:gd name="T33" fmla="*/ 2147483647 h 1072"/>
                <a:gd name="T34" fmla="*/ 2147483647 w 1235"/>
                <a:gd name="T35" fmla="*/ 2147483647 h 1072"/>
                <a:gd name="T36" fmla="*/ 2147483647 w 1235"/>
                <a:gd name="T37" fmla="*/ 2147483647 h 1072"/>
                <a:gd name="T38" fmla="*/ 2147483647 w 1235"/>
                <a:gd name="T39" fmla="*/ 2147483647 h 1072"/>
                <a:gd name="T40" fmla="*/ 2147483647 w 1235"/>
                <a:gd name="T41" fmla="*/ 2147483647 h 1072"/>
                <a:gd name="T42" fmla="*/ 2147483647 w 1235"/>
                <a:gd name="T43" fmla="*/ 0 h 1072"/>
                <a:gd name="T44" fmla="*/ 2147483647 w 1235"/>
                <a:gd name="T45" fmla="*/ 2147483647 h 1072"/>
                <a:gd name="T46" fmla="*/ 2147483647 w 1235"/>
                <a:gd name="T47" fmla="*/ 2147483647 h 1072"/>
                <a:gd name="T48" fmla="*/ 2147483647 w 1235"/>
                <a:gd name="T49" fmla="*/ 2147483647 h 1072"/>
                <a:gd name="T50" fmla="*/ 2147483647 w 1235"/>
                <a:gd name="T51" fmla="*/ 2147483647 h 1072"/>
                <a:gd name="T52" fmla="*/ 2147483647 w 1235"/>
                <a:gd name="T53" fmla="*/ 2147483647 h 1072"/>
                <a:gd name="T54" fmla="*/ 2147483647 w 1235"/>
                <a:gd name="T55" fmla="*/ 2147483647 h 1072"/>
                <a:gd name="T56" fmla="*/ 2147483647 w 1235"/>
                <a:gd name="T57" fmla="*/ 2147483647 h 1072"/>
                <a:gd name="T58" fmla="*/ 2147483647 w 1235"/>
                <a:gd name="T59" fmla="*/ 2147483647 h 1072"/>
                <a:gd name="T60" fmla="*/ 2147483647 w 1235"/>
                <a:gd name="T61" fmla="*/ 2147483647 h 1072"/>
                <a:gd name="T62" fmla="*/ 2147483647 w 1235"/>
                <a:gd name="T63" fmla="*/ 2147483647 h 1072"/>
                <a:gd name="T64" fmla="*/ 2147483647 w 1235"/>
                <a:gd name="T65" fmla="*/ 2147483647 h 1072"/>
                <a:gd name="T66" fmla="*/ 0 w 1235"/>
                <a:gd name="T67" fmla="*/ 2147483647 h 107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35"/>
                <a:gd name="T103" fmla="*/ 0 h 1072"/>
                <a:gd name="T104" fmla="*/ 1235 w 1235"/>
                <a:gd name="T105" fmla="*/ 1072 h 107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35" h="1072">
                  <a:moveTo>
                    <a:pt x="0" y="827"/>
                  </a:moveTo>
                  <a:lnTo>
                    <a:pt x="38" y="893"/>
                  </a:lnTo>
                  <a:lnTo>
                    <a:pt x="162" y="920"/>
                  </a:lnTo>
                  <a:lnTo>
                    <a:pt x="222" y="1071"/>
                  </a:lnTo>
                  <a:lnTo>
                    <a:pt x="371" y="1057"/>
                  </a:lnTo>
                  <a:lnTo>
                    <a:pt x="308" y="969"/>
                  </a:lnTo>
                  <a:lnTo>
                    <a:pt x="406" y="969"/>
                  </a:lnTo>
                  <a:lnTo>
                    <a:pt x="384" y="893"/>
                  </a:lnTo>
                  <a:lnTo>
                    <a:pt x="529" y="725"/>
                  </a:lnTo>
                  <a:lnTo>
                    <a:pt x="620" y="841"/>
                  </a:lnTo>
                  <a:lnTo>
                    <a:pt x="620" y="752"/>
                  </a:lnTo>
                  <a:lnTo>
                    <a:pt x="717" y="676"/>
                  </a:lnTo>
                  <a:lnTo>
                    <a:pt x="915" y="752"/>
                  </a:lnTo>
                  <a:lnTo>
                    <a:pt x="951" y="662"/>
                  </a:lnTo>
                  <a:lnTo>
                    <a:pt x="1160" y="497"/>
                  </a:lnTo>
                  <a:lnTo>
                    <a:pt x="1234" y="421"/>
                  </a:lnTo>
                  <a:lnTo>
                    <a:pt x="1195" y="307"/>
                  </a:lnTo>
                  <a:lnTo>
                    <a:pt x="1025" y="216"/>
                  </a:lnTo>
                  <a:lnTo>
                    <a:pt x="951" y="63"/>
                  </a:lnTo>
                  <a:lnTo>
                    <a:pt x="865" y="12"/>
                  </a:lnTo>
                  <a:lnTo>
                    <a:pt x="739" y="51"/>
                  </a:lnTo>
                  <a:lnTo>
                    <a:pt x="604" y="0"/>
                  </a:lnTo>
                  <a:lnTo>
                    <a:pt x="593" y="128"/>
                  </a:lnTo>
                  <a:lnTo>
                    <a:pt x="667" y="166"/>
                  </a:lnTo>
                  <a:lnTo>
                    <a:pt x="680" y="256"/>
                  </a:lnTo>
                  <a:lnTo>
                    <a:pt x="483" y="358"/>
                  </a:lnTo>
                  <a:lnTo>
                    <a:pt x="420" y="333"/>
                  </a:lnTo>
                  <a:lnTo>
                    <a:pt x="285" y="497"/>
                  </a:lnTo>
                  <a:lnTo>
                    <a:pt x="261" y="560"/>
                  </a:lnTo>
                  <a:lnTo>
                    <a:pt x="162" y="585"/>
                  </a:lnTo>
                  <a:lnTo>
                    <a:pt x="123" y="676"/>
                  </a:lnTo>
                  <a:lnTo>
                    <a:pt x="162" y="739"/>
                  </a:lnTo>
                  <a:lnTo>
                    <a:pt x="38" y="739"/>
                  </a:lnTo>
                  <a:lnTo>
                    <a:pt x="0" y="827"/>
                  </a:lnTo>
                </a:path>
              </a:pathLst>
            </a:custGeom>
            <a:solidFill>
              <a:srgbClr val="FEF8D6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511" name="Freeform 7"/>
            <p:cNvSpPr>
              <a:spLocks/>
            </p:cNvSpPr>
            <p:nvPr/>
          </p:nvSpPr>
          <p:spPr bwMode="auto">
            <a:xfrm>
              <a:off x="6877050" y="3068638"/>
              <a:ext cx="2008188" cy="2181225"/>
            </a:xfrm>
            <a:custGeom>
              <a:avLst/>
              <a:gdLst>
                <a:gd name="T0" fmla="*/ 0 w 805"/>
                <a:gd name="T1" fmla="*/ 2147483647 h 983"/>
                <a:gd name="T2" fmla="*/ 0 w 805"/>
                <a:gd name="T3" fmla="*/ 2147483647 h 983"/>
                <a:gd name="T4" fmla="*/ 2147483647 w 805"/>
                <a:gd name="T5" fmla="*/ 2147483647 h 983"/>
                <a:gd name="T6" fmla="*/ 2147483647 w 805"/>
                <a:gd name="T7" fmla="*/ 2147483647 h 983"/>
                <a:gd name="T8" fmla="*/ 2147483647 w 805"/>
                <a:gd name="T9" fmla="*/ 2147483647 h 983"/>
                <a:gd name="T10" fmla="*/ 2147483647 w 805"/>
                <a:gd name="T11" fmla="*/ 0 h 983"/>
                <a:gd name="T12" fmla="*/ 2147483647 w 805"/>
                <a:gd name="T13" fmla="*/ 2147483647 h 983"/>
                <a:gd name="T14" fmla="*/ 2147483647 w 805"/>
                <a:gd name="T15" fmla="*/ 2147483647 h 983"/>
                <a:gd name="T16" fmla="*/ 2147483647 w 805"/>
                <a:gd name="T17" fmla="*/ 2147483647 h 983"/>
                <a:gd name="T18" fmla="*/ 2147483647 w 805"/>
                <a:gd name="T19" fmla="*/ 2147483647 h 983"/>
                <a:gd name="T20" fmla="*/ 2147483647 w 805"/>
                <a:gd name="T21" fmla="*/ 2147483647 h 983"/>
                <a:gd name="T22" fmla="*/ 2147483647 w 805"/>
                <a:gd name="T23" fmla="*/ 2147483647 h 983"/>
                <a:gd name="T24" fmla="*/ 2147483647 w 805"/>
                <a:gd name="T25" fmla="*/ 2147483647 h 983"/>
                <a:gd name="T26" fmla="*/ 2147483647 w 805"/>
                <a:gd name="T27" fmla="*/ 2147483647 h 983"/>
                <a:gd name="T28" fmla="*/ 2147483647 w 805"/>
                <a:gd name="T29" fmla="*/ 2147483647 h 983"/>
                <a:gd name="T30" fmla="*/ 2147483647 w 805"/>
                <a:gd name="T31" fmla="*/ 2147483647 h 983"/>
                <a:gd name="T32" fmla="*/ 2147483647 w 805"/>
                <a:gd name="T33" fmla="*/ 2147483647 h 983"/>
                <a:gd name="T34" fmla="*/ 2147483647 w 805"/>
                <a:gd name="T35" fmla="*/ 2147483647 h 983"/>
                <a:gd name="T36" fmla="*/ 0 w 805"/>
                <a:gd name="T37" fmla="*/ 2147483647 h 98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05"/>
                <a:gd name="T58" fmla="*/ 0 h 983"/>
                <a:gd name="T59" fmla="*/ 805 w 805"/>
                <a:gd name="T60" fmla="*/ 983 h 98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05" h="983">
                  <a:moveTo>
                    <a:pt x="0" y="639"/>
                  </a:moveTo>
                  <a:lnTo>
                    <a:pt x="0" y="562"/>
                  </a:lnTo>
                  <a:lnTo>
                    <a:pt x="187" y="499"/>
                  </a:lnTo>
                  <a:lnTo>
                    <a:pt x="14" y="266"/>
                  </a:lnTo>
                  <a:lnTo>
                    <a:pt x="88" y="39"/>
                  </a:lnTo>
                  <a:lnTo>
                    <a:pt x="149" y="0"/>
                  </a:lnTo>
                  <a:lnTo>
                    <a:pt x="272" y="155"/>
                  </a:lnTo>
                  <a:lnTo>
                    <a:pt x="545" y="258"/>
                  </a:lnTo>
                  <a:lnTo>
                    <a:pt x="730" y="178"/>
                  </a:lnTo>
                  <a:lnTo>
                    <a:pt x="804" y="243"/>
                  </a:lnTo>
                  <a:lnTo>
                    <a:pt x="655" y="471"/>
                  </a:lnTo>
                  <a:lnTo>
                    <a:pt x="680" y="585"/>
                  </a:lnTo>
                  <a:lnTo>
                    <a:pt x="421" y="765"/>
                  </a:lnTo>
                  <a:lnTo>
                    <a:pt x="407" y="892"/>
                  </a:lnTo>
                  <a:lnTo>
                    <a:pt x="272" y="907"/>
                  </a:lnTo>
                  <a:lnTo>
                    <a:pt x="237" y="982"/>
                  </a:lnTo>
                  <a:lnTo>
                    <a:pt x="209" y="842"/>
                  </a:lnTo>
                  <a:lnTo>
                    <a:pt x="63" y="777"/>
                  </a:lnTo>
                  <a:lnTo>
                    <a:pt x="0" y="639"/>
                  </a:lnTo>
                </a:path>
              </a:pathLst>
            </a:custGeom>
            <a:solidFill>
              <a:srgbClr val="FEF8D6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512" name="Freeform 8"/>
            <p:cNvSpPr>
              <a:spLocks/>
            </p:cNvSpPr>
            <p:nvPr/>
          </p:nvSpPr>
          <p:spPr bwMode="auto">
            <a:xfrm>
              <a:off x="2262188" y="4164013"/>
              <a:ext cx="3021012" cy="1779587"/>
            </a:xfrm>
            <a:custGeom>
              <a:avLst/>
              <a:gdLst>
                <a:gd name="T0" fmla="*/ 0 w 1211"/>
                <a:gd name="T1" fmla="*/ 2147483647 h 802"/>
                <a:gd name="T2" fmla="*/ 2147483647 w 1211"/>
                <a:gd name="T3" fmla="*/ 2147483647 h 802"/>
                <a:gd name="T4" fmla="*/ 2147483647 w 1211"/>
                <a:gd name="T5" fmla="*/ 2147483647 h 802"/>
                <a:gd name="T6" fmla="*/ 2147483647 w 1211"/>
                <a:gd name="T7" fmla="*/ 2147483647 h 802"/>
                <a:gd name="T8" fmla="*/ 2147483647 w 1211"/>
                <a:gd name="T9" fmla="*/ 2147483647 h 802"/>
                <a:gd name="T10" fmla="*/ 2147483647 w 1211"/>
                <a:gd name="T11" fmla="*/ 0 h 802"/>
                <a:gd name="T12" fmla="*/ 2147483647 w 1211"/>
                <a:gd name="T13" fmla="*/ 2147483647 h 802"/>
                <a:gd name="T14" fmla="*/ 2147483647 w 1211"/>
                <a:gd name="T15" fmla="*/ 2147483647 h 802"/>
                <a:gd name="T16" fmla="*/ 2147483647 w 1211"/>
                <a:gd name="T17" fmla="*/ 2147483647 h 802"/>
                <a:gd name="T18" fmla="*/ 2147483647 w 1211"/>
                <a:gd name="T19" fmla="*/ 2147483647 h 802"/>
                <a:gd name="T20" fmla="*/ 2147483647 w 1211"/>
                <a:gd name="T21" fmla="*/ 2147483647 h 802"/>
                <a:gd name="T22" fmla="*/ 2147483647 w 1211"/>
                <a:gd name="T23" fmla="*/ 2147483647 h 802"/>
                <a:gd name="T24" fmla="*/ 2147483647 w 1211"/>
                <a:gd name="T25" fmla="*/ 2147483647 h 802"/>
                <a:gd name="T26" fmla="*/ 2147483647 w 1211"/>
                <a:gd name="T27" fmla="*/ 2147483647 h 802"/>
                <a:gd name="T28" fmla="*/ 2147483647 w 1211"/>
                <a:gd name="T29" fmla="*/ 2147483647 h 802"/>
                <a:gd name="T30" fmla="*/ 2147483647 w 1211"/>
                <a:gd name="T31" fmla="*/ 2147483647 h 802"/>
                <a:gd name="T32" fmla="*/ 2147483647 w 1211"/>
                <a:gd name="T33" fmla="*/ 2147483647 h 802"/>
                <a:gd name="T34" fmla="*/ 2147483647 w 1211"/>
                <a:gd name="T35" fmla="*/ 2147483647 h 802"/>
                <a:gd name="T36" fmla="*/ 2147483647 w 1211"/>
                <a:gd name="T37" fmla="*/ 2147483647 h 802"/>
                <a:gd name="T38" fmla="*/ 2147483647 w 1211"/>
                <a:gd name="T39" fmla="*/ 2147483647 h 802"/>
                <a:gd name="T40" fmla="*/ 2147483647 w 1211"/>
                <a:gd name="T41" fmla="*/ 2147483647 h 802"/>
                <a:gd name="T42" fmla="*/ 2147483647 w 1211"/>
                <a:gd name="T43" fmla="*/ 2147483647 h 802"/>
                <a:gd name="T44" fmla="*/ 2147483647 w 1211"/>
                <a:gd name="T45" fmla="*/ 2147483647 h 802"/>
                <a:gd name="T46" fmla="*/ 2147483647 w 1211"/>
                <a:gd name="T47" fmla="*/ 2147483647 h 802"/>
                <a:gd name="T48" fmla="*/ 2147483647 w 1211"/>
                <a:gd name="T49" fmla="*/ 2147483647 h 802"/>
                <a:gd name="T50" fmla="*/ 2147483647 w 1211"/>
                <a:gd name="T51" fmla="*/ 2147483647 h 802"/>
                <a:gd name="T52" fmla="*/ 0 w 1211"/>
                <a:gd name="T53" fmla="*/ 2147483647 h 80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211"/>
                <a:gd name="T82" fmla="*/ 0 h 802"/>
                <a:gd name="T83" fmla="*/ 1211 w 1211"/>
                <a:gd name="T84" fmla="*/ 802 h 80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211" h="802">
                  <a:moveTo>
                    <a:pt x="0" y="535"/>
                  </a:moveTo>
                  <a:lnTo>
                    <a:pt x="186" y="383"/>
                  </a:lnTo>
                  <a:lnTo>
                    <a:pt x="197" y="267"/>
                  </a:lnTo>
                  <a:lnTo>
                    <a:pt x="300" y="267"/>
                  </a:lnTo>
                  <a:lnTo>
                    <a:pt x="309" y="77"/>
                  </a:lnTo>
                  <a:lnTo>
                    <a:pt x="395" y="0"/>
                  </a:lnTo>
                  <a:lnTo>
                    <a:pt x="629" y="154"/>
                  </a:lnTo>
                  <a:lnTo>
                    <a:pt x="1012" y="281"/>
                  </a:lnTo>
                  <a:lnTo>
                    <a:pt x="1097" y="253"/>
                  </a:lnTo>
                  <a:lnTo>
                    <a:pt x="1147" y="179"/>
                  </a:lnTo>
                  <a:lnTo>
                    <a:pt x="1173" y="165"/>
                  </a:lnTo>
                  <a:lnTo>
                    <a:pt x="1210" y="267"/>
                  </a:lnTo>
                  <a:lnTo>
                    <a:pt x="1097" y="345"/>
                  </a:lnTo>
                  <a:lnTo>
                    <a:pt x="1183" y="523"/>
                  </a:lnTo>
                  <a:lnTo>
                    <a:pt x="1125" y="572"/>
                  </a:lnTo>
                  <a:lnTo>
                    <a:pt x="1125" y="663"/>
                  </a:lnTo>
                  <a:lnTo>
                    <a:pt x="1183" y="699"/>
                  </a:lnTo>
                  <a:lnTo>
                    <a:pt x="1125" y="801"/>
                  </a:lnTo>
                  <a:lnTo>
                    <a:pt x="914" y="777"/>
                  </a:lnTo>
                  <a:lnTo>
                    <a:pt x="875" y="626"/>
                  </a:lnTo>
                  <a:lnTo>
                    <a:pt x="644" y="663"/>
                  </a:lnTo>
                  <a:lnTo>
                    <a:pt x="567" y="546"/>
                  </a:lnTo>
                  <a:lnTo>
                    <a:pt x="516" y="572"/>
                  </a:lnTo>
                  <a:lnTo>
                    <a:pt x="531" y="636"/>
                  </a:lnTo>
                  <a:lnTo>
                    <a:pt x="335" y="663"/>
                  </a:lnTo>
                  <a:lnTo>
                    <a:pt x="223" y="535"/>
                  </a:lnTo>
                  <a:lnTo>
                    <a:pt x="0" y="535"/>
                  </a:lnTo>
                </a:path>
              </a:pathLst>
            </a:custGeom>
            <a:solidFill>
              <a:srgbClr val="FEF8D6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513" name="Freeform 9"/>
            <p:cNvSpPr>
              <a:spLocks/>
            </p:cNvSpPr>
            <p:nvPr/>
          </p:nvSpPr>
          <p:spPr bwMode="auto">
            <a:xfrm>
              <a:off x="2979738" y="3322638"/>
              <a:ext cx="2117725" cy="1587500"/>
            </a:xfrm>
            <a:custGeom>
              <a:avLst/>
              <a:gdLst>
                <a:gd name="T0" fmla="*/ 0 w 849"/>
                <a:gd name="T1" fmla="*/ 2147483647 h 716"/>
                <a:gd name="T2" fmla="*/ 0 w 849"/>
                <a:gd name="T3" fmla="*/ 0 h 716"/>
                <a:gd name="T4" fmla="*/ 2147483647 w 849"/>
                <a:gd name="T5" fmla="*/ 0 h 716"/>
                <a:gd name="T6" fmla="*/ 2147483647 w 849"/>
                <a:gd name="T7" fmla="*/ 2147483647 h 716"/>
                <a:gd name="T8" fmla="*/ 2147483647 w 849"/>
                <a:gd name="T9" fmla="*/ 0 h 716"/>
                <a:gd name="T10" fmla="*/ 2147483647 w 849"/>
                <a:gd name="T11" fmla="*/ 0 h 716"/>
                <a:gd name="T12" fmla="*/ 2147483647 w 849"/>
                <a:gd name="T13" fmla="*/ 2147483647 h 716"/>
                <a:gd name="T14" fmla="*/ 2147483647 w 849"/>
                <a:gd name="T15" fmla="*/ 2147483647 h 716"/>
                <a:gd name="T16" fmla="*/ 2147483647 w 849"/>
                <a:gd name="T17" fmla="*/ 2147483647 h 716"/>
                <a:gd name="T18" fmla="*/ 2147483647 w 849"/>
                <a:gd name="T19" fmla="*/ 2147483647 h 716"/>
                <a:gd name="T20" fmla="*/ 2147483647 w 849"/>
                <a:gd name="T21" fmla="*/ 2147483647 h 716"/>
                <a:gd name="T22" fmla="*/ 2147483647 w 849"/>
                <a:gd name="T23" fmla="*/ 2147483647 h 716"/>
                <a:gd name="T24" fmla="*/ 2147483647 w 849"/>
                <a:gd name="T25" fmla="*/ 2147483647 h 716"/>
                <a:gd name="T26" fmla="*/ 2147483647 w 849"/>
                <a:gd name="T27" fmla="*/ 2147483647 h 716"/>
                <a:gd name="T28" fmla="*/ 2147483647 w 849"/>
                <a:gd name="T29" fmla="*/ 2147483647 h 716"/>
                <a:gd name="T30" fmla="*/ 2147483647 w 849"/>
                <a:gd name="T31" fmla="*/ 2147483647 h 716"/>
                <a:gd name="T32" fmla="*/ 2147483647 w 849"/>
                <a:gd name="T33" fmla="*/ 2147483647 h 716"/>
                <a:gd name="T34" fmla="*/ 2147483647 w 849"/>
                <a:gd name="T35" fmla="*/ 2147483647 h 716"/>
                <a:gd name="T36" fmla="*/ 2147483647 w 849"/>
                <a:gd name="T37" fmla="*/ 2147483647 h 716"/>
                <a:gd name="T38" fmla="*/ 0 w 849"/>
                <a:gd name="T39" fmla="*/ 2147483647 h 71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49"/>
                <a:gd name="T61" fmla="*/ 0 h 716"/>
                <a:gd name="T62" fmla="*/ 849 w 849"/>
                <a:gd name="T63" fmla="*/ 716 h 71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49" h="716">
                  <a:moveTo>
                    <a:pt x="0" y="48"/>
                  </a:moveTo>
                  <a:lnTo>
                    <a:pt x="0" y="0"/>
                  </a:lnTo>
                  <a:lnTo>
                    <a:pt x="82" y="0"/>
                  </a:lnTo>
                  <a:lnTo>
                    <a:pt x="181" y="74"/>
                  </a:lnTo>
                  <a:lnTo>
                    <a:pt x="293" y="0"/>
                  </a:lnTo>
                  <a:lnTo>
                    <a:pt x="393" y="0"/>
                  </a:lnTo>
                  <a:lnTo>
                    <a:pt x="393" y="100"/>
                  </a:lnTo>
                  <a:lnTo>
                    <a:pt x="539" y="100"/>
                  </a:lnTo>
                  <a:lnTo>
                    <a:pt x="638" y="217"/>
                  </a:lnTo>
                  <a:lnTo>
                    <a:pt x="690" y="254"/>
                  </a:lnTo>
                  <a:lnTo>
                    <a:pt x="652" y="393"/>
                  </a:lnTo>
                  <a:lnTo>
                    <a:pt x="725" y="393"/>
                  </a:lnTo>
                  <a:lnTo>
                    <a:pt x="690" y="521"/>
                  </a:lnTo>
                  <a:lnTo>
                    <a:pt x="848" y="612"/>
                  </a:lnTo>
                  <a:lnTo>
                    <a:pt x="798" y="687"/>
                  </a:lnTo>
                  <a:lnTo>
                    <a:pt x="712" y="715"/>
                  </a:lnTo>
                  <a:lnTo>
                    <a:pt x="330" y="587"/>
                  </a:lnTo>
                  <a:lnTo>
                    <a:pt x="96" y="433"/>
                  </a:lnTo>
                  <a:lnTo>
                    <a:pt x="146" y="342"/>
                  </a:lnTo>
                  <a:lnTo>
                    <a:pt x="0" y="48"/>
                  </a:lnTo>
                </a:path>
              </a:pathLst>
            </a:custGeom>
            <a:solidFill>
              <a:srgbClr val="FEF8D6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1514" name="Oval 10"/>
          <p:cNvSpPr>
            <a:spLocks noChangeArrowheads="1"/>
          </p:cNvSpPr>
          <p:nvPr/>
        </p:nvSpPr>
        <p:spPr bwMode="auto">
          <a:xfrm>
            <a:off x="3367051" y="4149761"/>
            <a:ext cx="223873" cy="196813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fr-FR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515" name="Rectangle 11"/>
          <p:cNvSpPr>
            <a:spLocks noChangeArrowheads="1"/>
          </p:cNvSpPr>
          <p:nvPr/>
        </p:nvSpPr>
        <p:spPr bwMode="auto">
          <a:xfrm>
            <a:off x="3528375" y="4095112"/>
            <a:ext cx="170500" cy="2436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algn="ctr" defTabSz="762000" eaLnBrk="0" hangingPunct="0"/>
            <a:endParaRPr lang="fr-FR" sz="100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Oval 12"/>
          <p:cNvSpPr>
            <a:spLocks noChangeArrowheads="1"/>
          </p:cNvSpPr>
          <p:nvPr/>
        </p:nvSpPr>
        <p:spPr bwMode="auto">
          <a:xfrm rot="548961">
            <a:off x="2592454" y="4710917"/>
            <a:ext cx="2256531" cy="1452591"/>
          </a:xfrm>
          <a:prstGeom prst="ellipse">
            <a:avLst/>
          </a:prstGeom>
          <a:gradFill rotWithShape="1">
            <a:gsLst>
              <a:gs pos="0">
                <a:srgbClr val="FFD1AB"/>
              </a:gs>
              <a:gs pos="100000">
                <a:srgbClr val="FFD1AB">
                  <a:gamma/>
                  <a:tint val="12549"/>
                  <a:invGamma/>
                </a:srgbClr>
              </a:gs>
            </a:gsLst>
            <a:lin ang="5400000" scaled="1"/>
          </a:gradFill>
          <a:ln w="15875" algn="ctr">
            <a:solidFill>
              <a:srgbClr val="AC8F4D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fr-FR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517" name="Text Box 13"/>
          <p:cNvSpPr txBox="1">
            <a:spLocks noChangeArrowheads="1"/>
          </p:cNvSpPr>
          <p:nvPr/>
        </p:nvSpPr>
        <p:spPr bwMode="auto">
          <a:xfrm>
            <a:off x="3051077" y="4924699"/>
            <a:ext cx="985936" cy="203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ct val="60000"/>
              </a:lnSpc>
              <a:spcBef>
                <a:spcPct val="50000"/>
              </a:spcBef>
            </a:pPr>
            <a:r>
              <a:rPr lang="fr-FR" sz="1200" b="1">
                <a:latin typeface="Calibri" pitchFamily="34" charset="0"/>
                <a:cs typeface="Calibri" pitchFamily="34" charset="0"/>
              </a:rPr>
              <a:t>ONERA</a:t>
            </a:r>
          </a:p>
        </p:txBody>
      </p:sp>
      <p:sp>
        <p:nvSpPr>
          <p:cNvPr id="21518" name="Text Box 14"/>
          <p:cNvSpPr txBox="1">
            <a:spLocks noChangeArrowheads="1"/>
          </p:cNvSpPr>
          <p:nvPr/>
        </p:nvSpPr>
        <p:spPr bwMode="auto">
          <a:xfrm>
            <a:off x="2564157" y="5284225"/>
            <a:ext cx="7902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ct val="50000"/>
              </a:lnSpc>
              <a:spcBef>
                <a:spcPct val="50000"/>
              </a:spcBef>
            </a:pPr>
            <a:r>
              <a:rPr lang="fr-FR" sz="1200" b="1" dirty="0">
                <a:latin typeface="Calibri" pitchFamily="34" charset="0"/>
                <a:cs typeface="Calibri" pitchFamily="34" charset="0"/>
              </a:rPr>
              <a:t>Dassault</a:t>
            </a:r>
          </a:p>
          <a:p>
            <a:pPr algn="ctr" eaLnBrk="0" hangingPunct="0">
              <a:lnSpc>
                <a:spcPct val="50000"/>
              </a:lnSpc>
              <a:spcBef>
                <a:spcPct val="50000"/>
              </a:spcBef>
            </a:pPr>
            <a:r>
              <a:rPr lang="fr-FR" sz="1200" b="1" dirty="0">
                <a:latin typeface="Calibri" pitchFamily="34" charset="0"/>
                <a:cs typeface="Calibri" pitchFamily="34" charset="0"/>
              </a:rPr>
              <a:t>DGA EV</a:t>
            </a:r>
          </a:p>
        </p:txBody>
      </p:sp>
      <p:sp>
        <p:nvSpPr>
          <p:cNvPr id="21519" name="Text Box 15"/>
          <p:cNvSpPr txBox="1">
            <a:spLocks noChangeArrowheads="1"/>
          </p:cNvSpPr>
          <p:nvPr/>
        </p:nvSpPr>
        <p:spPr bwMode="auto">
          <a:xfrm>
            <a:off x="3351104" y="5110674"/>
            <a:ext cx="1463334" cy="530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ct val="60000"/>
              </a:lnSpc>
              <a:spcBef>
                <a:spcPct val="50000"/>
              </a:spcBef>
            </a:pPr>
            <a:r>
              <a:rPr lang="fr-FR" sz="1200" b="1" dirty="0" smtClean="0">
                <a:latin typeface="Calibri" pitchFamily="34" charset="0"/>
                <a:cs typeface="Calibri" pitchFamily="34" charset="0"/>
              </a:rPr>
              <a:t>AIRBUS HELICOPTERS</a:t>
            </a:r>
          </a:p>
          <a:p>
            <a:pPr algn="ctr" eaLnBrk="0" hangingPunct="0">
              <a:lnSpc>
                <a:spcPct val="60000"/>
              </a:lnSpc>
              <a:spcBef>
                <a:spcPct val="50000"/>
              </a:spcBef>
            </a:pPr>
            <a:r>
              <a:rPr lang="fr-FR" sz="1200" b="1" dirty="0" smtClean="0">
                <a:latin typeface="Calibri" pitchFamily="34" charset="0"/>
                <a:cs typeface="Calibri" pitchFamily="34" charset="0"/>
              </a:rPr>
              <a:t>NAWA Technologies</a:t>
            </a:r>
            <a:endParaRPr lang="fr-FR" sz="1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520" name="Text Box 16"/>
          <p:cNvSpPr txBox="1">
            <a:spLocks noChangeArrowheads="1"/>
          </p:cNvSpPr>
          <p:nvPr/>
        </p:nvSpPr>
        <p:spPr bwMode="auto">
          <a:xfrm>
            <a:off x="3191261" y="5584300"/>
            <a:ext cx="1404031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</a:pPr>
            <a:r>
              <a:rPr lang="fr-FR" sz="1200" b="1" dirty="0">
                <a:latin typeface="Calibri" pitchFamily="34" charset="0"/>
                <a:cs typeface="Calibri" pitchFamily="34" charset="0"/>
              </a:rPr>
              <a:t>UIMM 13-04</a:t>
            </a:r>
          </a:p>
          <a:p>
            <a:pPr algn="ctr" eaLnBrk="0" hangingPunct="0">
              <a:lnSpc>
                <a:spcPct val="30000"/>
              </a:lnSpc>
              <a:spcBef>
                <a:spcPct val="50000"/>
              </a:spcBef>
            </a:pPr>
            <a:r>
              <a:rPr lang="fr-FR" sz="1200" b="1" dirty="0">
                <a:latin typeface="Calibri" pitchFamily="34" charset="0"/>
                <a:cs typeface="Calibri" pitchFamily="34" charset="0"/>
              </a:rPr>
              <a:t>AMU </a:t>
            </a:r>
          </a:p>
          <a:p>
            <a:pPr algn="ctr" eaLnBrk="0" hangingPunct="0">
              <a:lnSpc>
                <a:spcPct val="30000"/>
              </a:lnSpc>
              <a:spcBef>
                <a:spcPct val="50000"/>
              </a:spcBef>
            </a:pPr>
            <a:r>
              <a:rPr lang="fr-FR" sz="1200" b="1" dirty="0" smtClean="0">
                <a:latin typeface="Calibri" pitchFamily="34" charset="0"/>
                <a:cs typeface="Calibri" pitchFamily="34" charset="0"/>
              </a:rPr>
              <a:t>ECM</a:t>
            </a:r>
            <a:endParaRPr lang="fr-FR" sz="1200" b="1" dirty="0">
              <a:solidFill>
                <a:srgbClr val="660066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522" name="Text Box 18"/>
          <p:cNvSpPr txBox="1">
            <a:spLocks noChangeArrowheads="1"/>
          </p:cNvSpPr>
          <p:nvPr/>
        </p:nvSpPr>
        <p:spPr bwMode="auto">
          <a:xfrm>
            <a:off x="3864983" y="4899908"/>
            <a:ext cx="809327" cy="216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60000"/>
              </a:lnSpc>
              <a:spcBef>
                <a:spcPct val="50000"/>
              </a:spcBef>
            </a:pPr>
            <a:r>
              <a:rPr lang="fr-FR" sz="1200" b="1" dirty="0">
                <a:latin typeface="Calibri" pitchFamily="34" charset="0"/>
                <a:cs typeface="Calibri" pitchFamily="34" charset="0"/>
              </a:rPr>
              <a:t>    </a:t>
            </a:r>
            <a:r>
              <a:rPr lang="fr-FR" sz="1200" b="1" dirty="0" smtClean="0">
                <a:latin typeface="Calibri" pitchFamily="34" charset="0"/>
                <a:cs typeface="Calibri" pitchFamily="34" charset="0"/>
              </a:rPr>
              <a:t>WEIR</a:t>
            </a:r>
            <a:endParaRPr lang="fr-FR" sz="1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Oval 20"/>
          <p:cNvSpPr>
            <a:spLocks noChangeArrowheads="1"/>
          </p:cNvSpPr>
          <p:nvPr/>
        </p:nvSpPr>
        <p:spPr bwMode="auto">
          <a:xfrm rot="19564537">
            <a:off x="7169424" y="4041129"/>
            <a:ext cx="1958528" cy="1007561"/>
          </a:xfrm>
          <a:prstGeom prst="ellipse">
            <a:avLst/>
          </a:prstGeom>
          <a:gradFill rotWithShape="1">
            <a:gsLst>
              <a:gs pos="0">
                <a:srgbClr val="FFD1AB"/>
              </a:gs>
              <a:gs pos="100000">
                <a:srgbClr val="FFD1AB">
                  <a:gamma/>
                  <a:tint val="12549"/>
                  <a:invGamma/>
                </a:srgbClr>
              </a:gs>
            </a:gsLst>
            <a:lin ang="5400000" scaled="1"/>
          </a:gradFill>
          <a:ln w="15875" algn="ctr">
            <a:solidFill>
              <a:srgbClr val="AC8F4D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fr-FR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524" name="Text Box 21"/>
          <p:cNvSpPr txBox="1">
            <a:spLocks noChangeArrowheads="1"/>
          </p:cNvSpPr>
          <p:nvPr/>
        </p:nvSpPr>
        <p:spPr bwMode="auto">
          <a:xfrm>
            <a:off x="7953464" y="4149080"/>
            <a:ext cx="119053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ct val="50000"/>
              </a:lnSpc>
              <a:spcBef>
                <a:spcPct val="50000"/>
              </a:spcBef>
            </a:pPr>
            <a:r>
              <a:rPr lang="fr-FR" sz="1200" b="1" dirty="0">
                <a:latin typeface="Calibri" pitchFamily="34" charset="0"/>
                <a:cs typeface="Calibri" pitchFamily="34" charset="0"/>
              </a:rPr>
              <a:t>UNSA</a:t>
            </a:r>
          </a:p>
          <a:p>
            <a:pPr algn="ctr" eaLnBrk="0" hangingPunct="0">
              <a:lnSpc>
                <a:spcPct val="50000"/>
              </a:lnSpc>
              <a:spcBef>
                <a:spcPct val="50000"/>
              </a:spcBef>
            </a:pPr>
            <a:r>
              <a:rPr lang="fr-FR" sz="1200" b="1" dirty="0" smtClean="0">
                <a:latin typeface="Calibri" pitchFamily="34" charset="0"/>
                <a:cs typeface="Calibri" pitchFamily="34" charset="0"/>
              </a:rPr>
              <a:t>NEXESS</a:t>
            </a:r>
            <a:endParaRPr lang="fr-FR" sz="1200" b="1" dirty="0">
              <a:latin typeface="Calibri" pitchFamily="34" charset="0"/>
              <a:cs typeface="Calibri" pitchFamily="34" charset="0"/>
            </a:endParaRPr>
          </a:p>
          <a:p>
            <a:pPr algn="ctr" eaLnBrk="0" hangingPunct="0">
              <a:lnSpc>
                <a:spcPct val="50000"/>
              </a:lnSpc>
              <a:spcBef>
                <a:spcPct val="50000"/>
              </a:spcBef>
            </a:pPr>
            <a:endParaRPr lang="fr-FR" sz="1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525" name="Text Box 22"/>
          <p:cNvSpPr txBox="1">
            <a:spLocks noChangeArrowheads="1"/>
          </p:cNvSpPr>
          <p:nvPr/>
        </p:nvSpPr>
        <p:spPr bwMode="auto">
          <a:xfrm>
            <a:off x="7943979" y="4500768"/>
            <a:ext cx="630109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sz="1200" b="1">
                <a:latin typeface="Calibri" pitchFamily="34" charset="0"/>
                <a:cs typeface="Calibri" pitchFamily="34" charset="0"/>
              </a:rPr>
              <a:t>INRIA</a:t>
            </a:r>
          </a:p>
        </p:txBody>
      </p:sp>
      <p:sp>
        <p:nvSpPr>
          <p:cNvPr id="21526" name="Text Box 23"/>
          <p:cNvSpPr txBox="1">
            <a:spLocks noChangeArrowheads="1"/>
          </p:cNvSpPr>
          <p:nvPr/>
        </p:nvSpPr>
        <p:spPr bwMode="auto">
          <a:xfrm>
            <a:off x="7663165" y="4673806"/>
            <a:ext cx="85694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sz="1200" b="1" dirty="0">
                <a:latin typeface="Calibri" pitchFamily="34" charset="0"/>
                <a:cs typeface="Calibri" pitchFamily="34" charset="0"/>
              </a:rPr>
              <a:t>STUDIEL</a:t>
            </a:r>
          </a:p>
        </p:txBody>
      </p:sp>
      <p:sp>
        <p:nvSpPr>
          <p:cNvPr id="21527" name="Text Box 24"/>
          <p:cNvSpPr txBox="1">
            <a:spLocks noChangeArrowheads="1"/>
          </p:cNvSpPr>
          <p:nvPr/>
        </p:nvSpPr>
        <p:spPr bwMode="auto">
          <a:xfrm>
            <a:off x="7020272" y="4581128"/>
            <a:ext cx="125435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sz="1200" b="1" dirty="0" smtClean="0">
                <a:latin typeface="Calibri" pitchFamily="34" charset="0"/>
                <a:cs typeface="Calibri" pitchFamily="34" charset="0"/>
              </a:rPr>
              <a:t>TAS</a:t>
            </a:r>
          </a:p>
          <a:p>
            <a:pPr algn="ctr" eaLnBrk="0" hangingPunct="0">
              <a:spcBef>
                <a:spcPct val="50000"/>
              </a:spcBef>
            </a:pPr>
            <a:r>
              <a:rPr lang="fr-FR" sz="1200" b="1" dirty="0" smtClean="0">
                <a:latin typeface="Calibri" pitchFamily="34" charset="0"/>
                <a:cs typeface="Calibri" pitchFamily="34" charset="0"/>
              </a:rPr>
              <a:t>ACUTE 3D</a:t>
            </a:r>
            <a:endParaRPr lang="fr-FR" sz="1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9" name="Oval 28"/>
          <p:cNvSpPr>
            <a:spLocks noChangeArrowheads="1"/>
          </p:cNvSpPr>
          <p:nvPr/>
        </p:nvSpPr>
        <p:spPr bwMode="auto">
          <a:xfrm>
            <a:off x="3302440" y="3854565"/>
            <a:ext cx="1125544" cy="798571"/>
          </a:xfrm>
          <a:prstGeom prst="ellipse">
            <a:avLst/>
          </a:prstGeom>
          <a:gradFill rotWithShape="1">
            <a:gsLst>
              <a:gs pos="0">
                <a:srgbClr val="FFD1AB"/>
              </a:gs>
              <a:gs pos="100000">
                <a:srgbClr val="FFD1AB">
                  <a:gamma/>
                  <a:tint val="12549"/>
                  <a:invGamma/>
                </a:srgbClr>
              </a:gs>
            </a:gsLst>
            <a:lin ang="5400000" scaled="1"/>
          </a:gradFill>
          <a:ln w="15875" algn="ctr">
            <a:solidFill>
              <a:srgbClr val="AC8F4D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fr-FR" sz="1100" b="1" dirty="0">
                <a:latin typeface="Calibri" pitchFamily="34" charset="0"/>
                <a:cs typeface="Calibri" pitchFamily="34" charset="0"/>
              </a:rPr>
              <a:t/>
            </a:r>
            <a:br>
              <a:rPr lang="fr-FR" sz="1100" b="1" dirty="0">
                <a:latin typeface="Calibri" pitchFamily="34" charset="0"/>
                <a:cs typeface="Calibri" pitchFamily="34" charset="0"/>
              </a:rPr>
            </a:br>
            <a:r>
              <a:rPr lang="fr-FR" sz="1100" b="1" dirty="0" smtClean="0">
                <a:latin typeface="Calibri" pitchFamily="34" charset="0"/>
                <a:cs typeface="Calibri" pitchFamily="34" charset="0"/>
              </a:rPr>
              <a:t>SWAT France</a:t>
            </a:r>
          </a:p>
          <a:p>
            <a:pPr algn="ctr" eaLnBrk="0" hangingPunct="0">
              <a:defRPr/>
            </a:pPr>
            <a:r>
              <a:rPr lang="fr-FR" sz="1100" b="1" dirty="0" smtClean="0">
                <a:latin typeface="Calibri" pitchFamily="34" charset="0"/>
                <a:cs typeface="Calibri" pitchFamily="34" charset="0"/>
              </a:rPr>
              <a:t>EGIDE</a:t>
            </a:r>
          </a:p>
          <a:p>
            <a:pPr algn="ctr" eaLnBrk="0" hangingPunct="0">
              <a:defRPr/>
            </a:pPr>
            <a:r>
              <a:rPr lang="fr-FR" sz="1100" b="1" dirty="0" smtClean="0">
                <a:latin typeface="Calibri" pitchFamily="34" charset="0"/>
                <a:cs typeface="Calibri" pitchFamily="34" charset="0"/>
              </a:rPr>
              <a:t>BORGHINO</a:t>
            </a:r>
          </a:p>
          <a:p>
            <a:pPr algn="ctr" eaLnBrk="0" hangingPunct="0">
              <a:defRPr/>
            </a:pPr>
            <a:r>
              <a:rPr lang="fr-FR" sz="1100" b="1" dirty="0" smtClean="0">
                <a:latin typeface="Calibri" pitchFamily="34" charset="0"/>
                <a:cs typeface="Calibri" pitchFamily="34" charset="0"/>
              </a:rPr>
              <a:t>VAUCLUSE ULM</a:t>
            </a:r>
            <a:endParaRPr lang="fr-FR" sz="1100" b="1" dirty="0">
              <a:latin typeface="Calibri" pitchFamily="34" charset="0"/>
              <a:cs typeface="Calibri" pitchFamily="34" charset="0"/>
            </a:endParaRPr>
          </a:p>
          <a:p>
            <a:pPr algn="ctr" eaLnBrk="0" hangingPunct="0">
              <a:defRPr/>
            </a:pPr>
            <a:endParaRPr lang="fr-FR" sz="1100" b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534" name="Oval 9"/>
          <p:cNvSpPr>
            <a:spLocks noChangeArrowheads="1"/>
          </p:cNvSpPr>
          <p:nvPr/>
        </p:nvSpPr>
        <p:spPr bwMode="auto">
          <a:xfrm>
            <a:off x="7362751" y="3855143"/>
            <a:ext cx="1614562" cy="283469"/>
          </a:xfrm>
          <a:prstGeom prst="ellipse">
            <a:avLst/>
          </a:prstGeom>
          <a:solidFill>
            <a:srgbClr val="BC9D6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fr-FR" sz="1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58 </a:t>
            </a:r>
            <a:r>
              <a:rPr lang="fr-FR" sz="12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membres</a:t>
            </a:r>
          </a:p>
        </p:txBody>
      </p:sp>
      <p:sp>
        <p:nvSpPr>
          <p:cNvPr id="21535" name="Oval 9"/>
          <p:cNvSpPr>
            <a:spLocks noChangeArrowheads="1"/>
          </p:cNvSpPr>
          <p:nvPr/>
        </p:nvSpPr>
        <p:spPr bwMode="auto">
          <a:xfrm>
            <a:off x="6588224" y="1484784"/>
            <a:ext cx="1614561" cy="283469"/>
          </a:xfrm>
          <a:prstGeom prst="ellipse">
            <a:avLst/>
          </a:prstGeom>
          <a:solidFill>
            <a:srgbClr val="BC9D6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fr-FR" sz="1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70 </a:t>
            </a:r>
            <a:r>
              <a:rPr lang="fr-FR" sz="12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hors PACA</a:t>
            </a:r>
          </a:p>
        </p:txBody>
      </p:sp>
      <p:sp>
        <p:nvSpPr>
          <p:cNvPr id="37" name="Oval 39"/>
          <p:cNvSpPr>
            <a:spLocks noChangeArrowheads="1"/>
          </p:cNvSpPr>
          <p:nvPr/>
        </p:nvSpPr>
        <p:spPr bwMode="auto">
          <a:xfrm>
            <a:off x="5311082" y="2897715"/>
            <a:ext cx="1089717" cy="727985"/>
          </a:xfrm>
          <a:prstGeom prst="ellipse">
            <a:avLst/>
          </a:prstGeom>
          <a:gradFill rotWithShape="1">
            <a:gsLst>
              <a:gs pos="0">
                <a:srgbClr val="FFD1AB"/>
              </a:gs>
              <a:gs pos="100000">
                <a:srgbClr val="FFD1AB">
                  <a:gamma/>
                  <a:tint val="12549"/>
                  <a:invGamma/>
                </a:srgbClr>
              </a:gs>
            </a:gsLst>
            <a:lin ang="5400000" scaled="1"/>
          </a:gradFill>
          <a:ln w="15875" algn="ctr">
            <a:solidFill>
              <a:srgbClr val="AC8F4D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fr-FR" sz="1100" b="1" dirty="0" smtClean="0">
                <a:latin typeface="Calibri" pitchFamily="34" charset="0"/>
                <a:cs typeface="Calibri" pitchFamily="34" charset="0"/>
              </a:rPr>
              <a:t> BERINGER</a:t>
            </a:r>
          </a:p>
          <a:p>
            <a:pPr algn="ctr" eaLnBrk="0" hangingPunct="0">
              <a:defRPr/>
            </a:pPr>
            <a:r>
              <a:rPr lang="fr-FR" sz="1100" b="1" dirty="0" smtClean="0">
                <a:latin typeface="Calibri" pitchFamily="34" charset="0"/>
                <a:cs typeface="Calibri" pitchFamily="34" charset="0"/>
              </a:rPr>
              <a:t>HAD</a:t>
            </a:r>
          </a:p>
          <a:p>
            <a:pPr algn="ctr" eaLnBrk="0" hangingPunct="0">
              <a:defRPr/>
            </a:pPr>
            <a:r>
              <a:rPr lang="fr-FR" sz="1100" b="1" dirty="0" smtClean="0">
                <a:latin typeface="Calibri" pitchFamily="34" charset="0"/>
                <a:cs typeface="Calibri" pitchFamily="34" charset="0"/>
              </a:rPr>
              <a:t>IUT Gap</a:t>
            </a:r>
          </a:p>
        </p:txBody>
      </p:sp>
      <p:sp>
        <p:nvSpPr>
          <p:cNvPr id="21539" name="Oval 9"/>
          <p:cNvSpPr>
            <a:spLocks noChangeArrowheads="1"/>
          </p:cNvSpPr>
          <p:nvPr/>
        </p:nvSpPr>
        <p:spPr bwMode="auto">
          <a:xfrm>
            <a:off x="5609250" y="5237857"/>
            <a:ext cx="1534500" cy="283468"/>
          </a:xfrm>
          <a:prstGeom prst="ellipse">
            <a:avLst/>
          </a:prstGeom>
          <a:solidFill>
            <a:srgbClr val="BC9D6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fr-FR" sz="1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41 </a:t>
            </a:r>
            <a:r>
              <a:rPr lang="fr-FR" sz="12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membres</a:t>
            </a:r>
            <a:endParaRPr lang="fr-FR" sz="12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540" name="Oval 9"/>
          <p:cNvSpPr>
            <a:spLocks noChangeArrowheads="1"/>
          </p:cNvSpPr>
          <p:nvPr/>
        </p:nvSpPr>
        <p:spPr bwMode="auto">
          <a:xfrm>
            <a:off x="5392866" y="2655288"/>
            <a:ext cx="1329901" cy="283469"/>
          </a:xfrm>
          <a:prstGeom prst="ellipse">
            <a:avLst/>
          </a:prstGeom>
          <a:solidFill>
            <a:srgbClr val="BC9D6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fr-FR" sz="1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3 </a:t>
            </a:r>
            <a:r>
              <a:rPr lang="fr-FR" sz="12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membres</a:t>
            </a:r>
            <a:endParaRPr lang="fr-FR" sz="12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3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fr-FR" sz="2400" b="1" kern="1200" dirty="0" smtClean="0">
                <a:solidFill>
                  <a:srgbClr val="B70039"/>
                </a:solidFill>
                <a:latin typeface="Calibri" pitchFamily="34" charset="0"/>
                <a:cs typeface="Calibri" pitchFamily="34" charset="0"/>
              </a:rPr>
              <a:t>318 membres au 31 Décembre 2013</a:t>
            </a:r>
            <a:endParaRPr lang="fr-FR" sz="2400" b="1" kern="1200" dirty="0">
              <a:solidFill>
                <a:srgbClr val="B70039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21542" name="AutoShape 14"/>
          <p:cNvSpPr>
            <a:spLocks noChangeArrowheads="1"/>
          </p:cNvSpPr>
          <p:nvPr/>
        </p:nvSpPr>
        <p:spPr bwMode="auto">
          <a:xfrm>
            <a:off x="3707904" y="692696"/>
            <a:ext cx="3061478" cy="504968"/>
          </a:xfrm>
          <a:prstGeom prst="roundRect">
            <a:avLst>
              <a:gd name="adj" fmla="val 16667"/>
            </a:avLst>
          </a:prstGeom>
          <a:solidFill>
            <a:srgbClr val="B7004D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fr-FR" sz="1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dont plus de 190 entreprises, </a:t>
            </a:r>
          </a:p>
          <a:p>
            <a:pPr eaLnBrk="0" hangingPunct="0"/>
            <a:r>
              <a:rPr lang="fr-FR" sz="1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soit 60% du réseau</a:t>
            </a:r>
          </a:p>
        </p:txBody>
      </p:sp>
      <p:sp>
        <p:nvSpPr>
          <p:cNvPr id="38" name="Text Box 23"/>
          <p:cNvSpPr txBox="1">
            <a:spLocks noChangeArrowheads="1"/>
          </p:cNvSpPr>
          <p:nvPr/>
        </p:nvSpPr>
        <p:spPr bwMode="auto">
          <a:xfrm>
            <a:off x="7452320" y="4149080"/>
            <a:ext cx="85694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sz="1200" b="1" dirty="0" smtClean="0">
                <a:latin typeface="Calibri" pitchFamily="34" charset="0"/>
                <a:cs typeface="Calibri" pitchFamily="34" charset="0"/>
              </a:rPr>
              <a:t>VWORLD</a:t>
            </a:r>
          </a:p>
          <a:p>
            <a:pPr algn="ctr" eaLnBrk="0" hangingPunct="0">
              <a:spcBef>
                <a:spcPct val="50000"/>
              </a:spcBef>
            </a:pPr>
            <a:r>
              <a:rPr lang="fr-FR" sz="1200" b="1" dirty="0" smtClean="0">
                <a:latin typeface="Calibri" pitchFamily="34" charset="0"/>
                <a:cs typeface="Calibri" pitchFamily="34" charset="0"/>
              </a:rPr>
              <a:t>AG3i</a:t>
            </a:r>
            <a:endParaRPr lang="fr-FR" sz="1200" b="1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40" name="Graphique 39"/>
          <p:cNvGraphicFramePr/>
          <p:nvPr/>
        </p:nvGraphicFramePr>
        <p:xfrm>
          <a:off x="0" y="2636912"/>
          <a:ext cx="3419872" cy="2985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2" name="Graphique 41"/>
          <p:cNvGraphicFramePr/>
          <p:nvPr/>
        </p:nvGraphicFramePr>
        <p:xfrm>
          <a:off x="142504" y="404664"/>
          <a:ext cx="3637408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5436096" y="5445224"/>
            <a:ext cx="1357328" cy="948948"/>
          </a:xfrm>
          <a:prstGeom prst="ellipse">
            <a:avLst/>
          </a:prstGeom>
          <a:gradFill rotWithShape="1">
            <a:gsLst>
              <a:gs pos="0">
                <a:srgbClr val="FFD1AB"/>
              </a:gs>
              <a:gs pos="100000">
                <a:srgbClr val="FFD1AB">
                  <a:gamma/>
                  <a:tint val="12549"/>
                  <a:invGamma/>
                </a:srgbClr>
              </a:gs>
            </a:gsLst>
            <a:lin ang="5400000" scaled="1"/>
          </a:gradFill>
          <a:ln w="15875" algn="ctr">
            <a:solidFill>
              <a:srgbClr val="AC8F4D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fr-FR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529" name="Text Box 27"/>
          <p:cNvSpPr txBox="1">
            <a:spLocks noChangeArrowheads="1"/>
          </p:cNvSpPr>
          <p:nvPr/>
        </p:nvSpPr>
        <p:spPr bwMode="auto">
          <a:xfrm>
            <a:off x="5292080" y="5517232"/>
            <a:ext cx="1095034" cy="886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fr-FR" sz="1200" b="1" dirty="0" smtClean="0">
                <a:latin typeface="Calibri" pitchFamily="34" charset="0"/>
                <a:cs typeface="Calibri" pitchFamily="34" charset="0"/>
              </a:rPr>
              <a:t>C-S</a:t>
            </a:r>
          </a:p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fr-FR" sz="1200" b="1" dirty="0" smtClean="0">
                <a:latin typeface="Calibri" pitchFamily="34" charset="0"/>
                <a:cs typeface="Calibri" pitchFamily="34" charset="0"/>
              </a:rPr>
              <a:t>IMQ</a:t>
            </a:r>
          </a:p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fr-FR" sz="1200" b="1" dirty="0" smtClean="0">
                <a:latin typeface="Calibri" pitchFamily="34" charset="0"/>
                <a:cs typeface="Calibri" pitchFamily="34" charset="0"/>
              </a:rPr>
              <a:t>KONTRON</a:t>
            </a:r>
          </a:p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fr-FR" sz="1200" b="1" dirty="0" smtClean="0">
                <a:latin typeface="Calibri" pitchFamily="34" charset="0"/>
                <a:cs typeface="Calibri" pitchFamily="34" charset="0"/>
              </a:rPr>
              <a:t>ATN-I</a:t>
            </a:r>
            <a:endParaRPr lang="fr-FR" sz="1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528" name="Text Box 26"/>
          <p:cNvSpPr txBox="1">
            <a:spLocks noChangeArrowheads="1"/>
          </p:cNvSpPr>
          <p:nvPr/>
        </p:nvSpPr>
        <p:spPr bwMode="auto">
          <a:xfrm>
            <a:off x="6012160" y="5589240"/>
            <a:ext cx="883016" cy="775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ct val="55000"/>
              </a:lnSpc>
              <a:spcBef>
                <a:spcPct val="50000"/>
              </a:spcBef>
            </a:pPr>
            <a:r>
              <a:rPr lang="fr-FR" sz="1200" b="1" dirty="0" smtClean="0">
                <a:latin typeface="Calibri" pitchFamily="34" charset="0"/>
                <a:cs typeface="Calibri" pitchFamily="34" charset="0"/>
              </a:rPr>
              <a:t>OPTIS</a:t>
            </a:r>
            <a:endParaRPr lang="fr-FR" sz="1200" b="1" dirty="0">
              <a:latin typeface="Calibri" pitchFamily="34" charset="0"/>
              <a:cs typeface="Calibri" pitchFamily="34" charset="0"/>
            </a:endParaRPr>
          </a:p>
          <a:p>
            <a:pPr algn="ctr" eaLnBrk="0" hangingPunct="0">
              <a:lnSpc>
                <a:spcPct val="55000"/>
              </a:lnSpc>
              <a:spcBef>
                <a:spcPct val="50000"/>
              </a:spcBef>
            </a:pPr>
            <a:r>
              <a:rPr lang="fr-FR" sz="1200" b="1" dirty="0" smtClean="0">
                <a:latin typeface="Calibri" pitchFamily="34" charset="0"/>
                <a:cs typeface="Calibri" pitchFamily="34" charset="0"/>
              </a:rPr>
              <a:t>OROLIA</a:t>
            </a:r>
          </a:p>
          <a:p>
            <a:pPr algn="ctr" eaLnBrk="0" hangingPunct="0">
              <a:lnSpc>
                <a:spcPct val="55000"/>
              </a:lnSpc>
              <a:spcBef>
                <a:spcPct val="50000"/>
              </a:spcBef>
            </a:pPr>
            <a:r>
              <a:rPr lang="fr-FR" sz="1200" b="1" dirty="0" smtClean="0">
                <a:latin typeface="Calibri" pitchFamily="34" charset="0"/>
                <a:cs typeface="Calibri" pitchFamily="34" charset="0"/>
              </a:rPr>
              <a:t>ECA</a:t>
            </a:r>
          </a:p>
          <a:p>
            <a:pPr algn="ctr" eaLnBrk="0" hangingPunct="0">
              <a:lnSpc>
                <a:spcPct val="55000"/>
              </a:lnSpc>
              <a:spcBef>
                <a:spcPct val="50000"/>
              </a:spcBef>
            </a:pPr>
            <a:r>
              <a:rPr lang="fr-FR" sz="1200" b="1" dirty="0" smtClean="0">
                <a:latin typeface="Calibri" pitchFamily="34" charset="0"/>
                <a:cs typeface="Calibri" pitchFamily="34" charset="0"/>
              </a:rPr>
              <a:t>IRTS</a:t>
            </a:r>
            <a:endParaRPr lang="fr-FR" sz="1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537" name="Oval 9"/>
          <p:cNvSpPr>
            <a:spLocks noChangeArrowheads="1"/>
          </p:cNvSpPr>
          <p:nvPr/>
        </p:nvSpPr>
        <p:spPr bwMode="auto">
          <a:xfrm>
            <a:off x="3095941" y="3575486"/>
            <a:ext cx="1534501" cy="283468"/>
          </a:xfrm>
          <a:prstGeom prst="ellipse">
            <a:avLst/>
          </a:prstGeom>
          <a:solidFill>
            <a:srgbClr val="BC9D6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fr-FR" sz="1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19 </a:t>
            </a:r>
            <a:r>
              <a:rPr lang="fr-FR" sz="12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membres</a:t>
            </a:r>
          </a:p>
        </p:txBody>
      </p:sp>
      <p:sp>
        <p:nvSpPr>
          <p:cNvPr id="21538" name="Oval 9"/>
          <p:cNvSpPr>
            <a:spLocks noChangeArrowheads="1"/>
          </p:cNvSpPr>
          <p:nvPr/>
        </p:nvSpPr>
        <p:spPr bwMode="auto">
          <a:xfrm>
            <a:off x="2624159" y="4616813"/>
            <a:ext cx="1534500" cy="283468"/>
          </a:xfrm>
          <a:prstGeom prst="ellipse">
            <a:avLst/>
          </a:prstGeom>
          <a:solidFill>
            <a:srgbClr val="BC9D6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fr-FR" sz="1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127 </a:t>
            </a:r>
            <a:r>
              <a:rPr lang="fr-FR" sz="12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membres</a:t>
            </a:r>
          </a:p>
        </p:txBody>
      </p:sp>
    </p:spTree>
    <p:extLst>
      <p:ext uri="{BB962C8B-B14F-4D97-AF65-F5344CB8AC3E}">
        <p14:creationId xmlns:p14="http://schemas.microsoft.com/office/powerpoint/2010/main" val="244979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Des filières aux maturités différentes</a:t>
            </a:r>
            <a:endParaRPr lang="fr-FR" dirty="0"/>
          </a:p>
        </p:txBody>
      </p:sp>
      <p:graphicFrame>
        <p:nvGraphicFramePr>
          <p:cNvPr id="3" name="Diagramme 2"/>
          <p:cNvGraphicFramePr/>
          <p:nvPr>
            <p:extLst>
              <p:ext uri="{D42A27DB-BD31-4B8C-83A1-F6EECF244321}">
                <p14:modId xmlns:p14="http://schemas.microsoft.com/office/powerpoint/2010/main" val="436829928"/>
              </p:ext>
            </p:extLst>
          </p:nvPr>
        </p:nvGraphicFramePr>
        <p:xfrm>
          <a:off x="0" y="243408"/>
          <a:ext cx="87376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Image 2" descr="E:\Backup Reinstall Seven\Documents and Settings\loic\Mes documents\Mes images\eurocopter-as-350-b3-ecureuil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22"/>
          <a:stretch>
            <a:fillRect/>
          </a:stretch>
        </p:blipFill>
        <p:spPr bwMode="auto">
          <a:xfrm>
            <a:off x="7407293" y="1017815"/>
            <a:ext cx="1244418" cy="892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Image 3" descr="E:\Backup Reinstall Seven\Documents and Settings\loic\Mes documents\Mes images\GSTBV2A_LR_02B_H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807" y="1332528"/>
            <a:ext cx="1128899" cy="845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Image 9" descr="E:\Backup Reinstall Seven\Documents and Settings\loic\Mes documents\Mes images\skyhook4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338" y="3633650"/>
            <a:ext cx="1417725" cy="880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Image 5" descr="E:\Backup Reinstall Seven\Documents and Settings\loic\Mes documents\Mes images\Aeroport Nice(1)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447" y="1845115"/>
            <a:ext cx="1163171" cy="780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Image 8" descr="E:\Backup Reinstall Seven\Documents and Settings\loic\Mes documents\Mes images\uav.pn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469" y="2507516"/>
            <a:ext cx="1141861" cy="857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ZoneTexte 30"/>
          <p:cNvSpPr txBox="1"/>
          <p:nvPr/>
        </p:nvSpPr>
        <p:spPr bwMode="auto">
          <a:xfrm>
            <a:off x="5133703" y="998765"/>
            <a:ext cx="1476103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bg1"/>
                </a:solidFill>
                <a:latin typeface="+mn-lt"/>
                <a:cs typeface="Arial" charset="0"/>
              </a:rPr>
              <a:t>2500 emplois</a:t>
            </a:r>
            <a:endParaRPr lang="fr-FR" sz="1600" b="1" dirty="0">
              <a:solidFill>
                <a:schemeClr val="bg1"/>
              </a:solidFill>
              <a:latin typeface="+mn-lt"/>
              <a:cs typeface="Arial" charset="0"/>
            </a:endParaRPr>
          </a:p>
        </p:txBody>
      </p:sp>
      <p:sp>
        <p:nvSpPr>
          <p:cNvPr id="32" name="ZoneTexte 31"/>
          <p:cNvSpPr txBox="1"/>
          <p:nvPr/>
        </p:nvSpPr>
        <p:spPr bwMode="auto">
          <a:xfrm>
            <a:off x="198711" y="3307394"/>
            <a:ext cx="1476103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bg1"/>
                </a:solidFill>
                <a:latin typeface="+mn-lt"/>
                <a:cs typeface="Arial" charset="0"/>
              </a:rPr>
              <a:t>1500 emplois</a:t>
            </a:r>
            <a:endParaRPr lang="fr-FR" sz="1600" b="1" dirty="0">
              <a:solidFill>
                <a:schemeClr val="bg1"/>
              </a:solidFill>
              <a:latin typeface="+mn-lt"/>
              <a:cs typeface="Arial" charset="0"/>
            </a:endParaRPr>
          </a:p>
        </p:txBody>
      </p:sp>
      <p:sp>
        <p:nvSpPr>
          <p:cNvPr id="33" name="ZoneTexte 32"/>
          <p:cNvSpPr txBox="1"/>
          <p:nvPr/>
        </p:nvSpPr>
        <p:spPr bwMode="auto">
          <a:xfrm>
            <a:off x="7185133" y="734238"/>
            <a:ext cx="1476103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bg1"/>
                </a:solidFill>
                <a:cs typeface="Arial" charset="0"/>
              </a:rPr>
              <a:t>7</a:t>
            </a:r>
            <a:r>
              <a:rPr lang="fr-FR" sz="1600" b="1" dirty="0" smtClean="0">
                <a:solidFill>
                  <a:schemeClr val="bg1"/>
                </a:solidFill>
                <a:latin typeface="+mn-lt"/>
                <a:cs typeface="Arial" charset="0"/>
              </a:rPr>
              <a:t>000 emplois</a:t>
            </a:r>
            <a:endParaRPr lang="fr-FR" sz="1600" b="1" dirty="0">
              <a:solidFill>
                <a:schemeClr val="bg1"/>
              </a:solidFill>
              <a:latin typeface="+mn-lt"/>
              <a:cs typeface="Arial" charset="0"/>
            </a:endParaRPr>
          </a:p>
        </p:txBody>
      </p:sp>
      <p:sp>
        <p:nvSpPr>
          <p:cNvPr id="34" name="ZoneTexte 33"/>
          <p:cNvSpPr txBox="1"/>
          <p:nvPr/>
        </p:nvSpPr>
        <p:spPr bwMode="auto">
          <a:xfrm>
            <a:off x="1631759" y="2173587"/>
            <a:ext cx="1476103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bg1"/>
                </a:solidFill>
                <a:cs typeface="Arial" charset="0"/>
              </a:rPr>
              <a:t>25</a:t>
            </a:r>
            <a:r>
              <a:rPr lang="fr-FR" sz="1600" b="1" dirty="0" smtClean="0">
                <a:solidFill>
                  <a:schemeClr val="bg1"/>
                </a:solidFill>
                <a:latin typeface="+mn-lt"/>
                <a:cs typeface="Arial" charset="0"/>
              </a:rPr>
              <a:t>00 emplois</a:t>
            </a:r>
            <a:endParaRPr lang="fr-FR" sz="1600" b="1" dirty="0">
              <a:solidFill>
                <a:schemeClr val="bg1"/>
              </a:solidFill>
              <a:latin typeface="+mn-lt"/>
              <a:cs typeface="Arial" charset="0"/>
            </a:endParaRPr>
          </a:p>
        </p:txBody>
      </p:sp>
      <p:sp>
        <p:nvSpPr>
          <p:cNvPr id="35" name="ZoneTexte 34"/>
          <p:cNvSpPr txBox="1"/>
          <p:nvPr/>
        </p:nvSpPr>
        <p:spPr bwMode="auto">
          <a:xfrm>
            <a:off x="3333874" y="1592310"/>
            <a:ext cx="1476103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bg1"/>
                </a:solidFill>
                <a:latin typeface="+mn-lt"/>
                <a:cs typeface="Arial" charset="0"/>
              </a:rPr>
              <a:t>1000 emplois</a:t>
            </a:r>
            <a:endParaRPr lang="fr-FR" sz="1600" b="1" dirty="0">
              <a:solidFill>
                <a:schemeClr val="bg1"/>
              </a:solidFill>
              <a:latin typeface="+mn-lt"/>
              <a:cs typeface="Arial" charset="0"/>
            </a:endParaRPr>
          </a:p>
        </p:txBody>
      </p:sp>
      <p:sp>
        <p:nvSpPr>
          <p:cNvPr id="26" name="Ellipse 25"/>
          <p:cNvSpPr/>
          <p:nvPr/>
        </p:nvSpPr>
        <p:spPr>
          <a:xfrm>
            <a:off x="1619672" y="1340768"/>
            <a:ext cx="2088232" cy="496855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1483634"/>
      </p:ext>
    </p:extLst>
  </p:cSld>
  <p:clrMapOvr>
    <a:masterClrMapping/>
  </p:clrMapOvr>
  <p:transition advTm="2278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-20840" y="885570"/>
            <a:ext cx="8974842" cy="5217160"/>
          </a:xfrm>
        </p:spPr>
        <p:txBody>
          <a:bodyPr>
            <a:noAutofit/>
          </a:bodyPr>
          <a:lstStyle/>
          <a:p>
            <a:pPr marL="874713" lvl="1" indent="-342900">
              <a:buFont typeface="Wingdings" panose="05000000000000000000" pitchFamily="2" charset="2"/>
              <a:buChar char="ü"/>
            </a:pPr>
            <a:r>
              <a:rPr lang="fr-FR" dirty="0" smtClean="0"/>
              <a:t> </a:t>
            </a:r>
            <a:r>
              <a:rPr lang="fr-FR" b="1" dirty="0"/>
              <a:t>Objectifs</a:t>
            </a:r>
          </a:p>
          <a:p>
            <a:pPr lvl="2"/>
            <a:r>
              <a:rPr lang="fr-FR" i="1" dirty="0"/>
              <a:t> </a:t>
            </a:r>
            <a:r>
              <a:rPr lang="fr-FR" sz="1600" dirty="0"/>
              <a:t>Développement de nouveaux services spatiaux  et aéronautiques  faisant appel à différents vecteurs aériens (drones , ballons, hélicoptères</a:t>
            </a:r>
            <a:r>
              <a:rPr lang="fr-FR" sz="1600" dirty="0" smtClean="0"/>
              <a:t>…)</a:t>
            </a:r>
          </a:p>
          <a:p>
            <a:pPr lvl="2"/>
            <a:r>
              <a:rPr lang="fr-FR" sz="1600" dirty="0" smtClean="0"/>
              <a:t> </a:t>
            </a:r>
            <a:r>
              <a:rPr lang="fr-FR" sz="1600" dirty="0"/>
              <a:t>M</a:t>
            </a:r>
            <a:r>
              <a:rPr lang="fr-FR" sz="1600" dirty="0" smtClean="0"/>
              <a:t>archés civils et militaires</a:t>
            </a:r>
            <a:endParaRPr lang="fr-FR" sz="16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fr-FR" b="1" dirty="0" smtClean="0"/>
              <a:t>Fonctionnement</a:t>
            </a:r>
            <a:r>
              <a:rPr lang="fr-FR" dirty="0" smtClean="0"/>
              <a:t> </a:t>
            </a:r>
            <a:endParaRPr lang="fr-FR" sz="2400" dirty="0"/>
          </a:p>
          <a:p>
            <a:pPr lvl="2"/>
            <a:r>
              <a:rPr lang="fr-FR" sz="1600" dirty="0"/>
              <a:t>L</a:t>
            </a:r>
            <a:r>
              <a:rPr lang="fr-FR" sz="1600" dirty="0" smtClean="0"/>
              <a:t>’animation s’appuie sur un comité stratégique de 15 membres</a:t>
            </a:r>
          </a:p>
          <a:p>
            <a:pPr lvl="2"/>
            <a:r>
              <a:rPr lang="fr-FR" sz="1600" dirty="0" smtClean="0"/>
              <a:t>4 GT identifiés et lancés en septembre: règlementation, innovation, export, structuration offre</a:t>
            </a:r>
            <a:endParaRPr lang="fr-FR" sz="20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fr-FR" sz="1800" b="1" dirty="0" smtClean="0"/>
              <a:t> </a:t>
            </a:r>
            <a:r>
              <a:rPr lang="fr-FR" sz="1800" b="1" dirty="0"/>
              <a:t>Dyn</a:t>
            </a:r>
            <a:r>
              <a:rPr lang="fr-FR" b="1" dirty="0"/>
              <a:t>amique régionale</a:t>
            </a:r>
          </a:p>
          <a:p>
            <a:pPr lvl="2"/>
            <a:r>
              <a:rPr lang="fr-FR" sz="1600" dirty="0" smtClean="0"/>
              <a:t>Plus </a:t>
            </a:r>
            <a:r>
              <a:rPr lang="fr-FR" sz="1600" dirty="0"/>
              <a:t>80 entreprises </a:t>
            </a:r>
            <a:r>
              <a:rPr lang="fr-FR" sz="1600" dirty="0" smtClean="0"/>
              <a:t>concernées : 10 dronistes,30 prestataires,30 fournisseurs technologiques</a:t>
            </a:r>
            <a:endParaRPr lang="fr-FR" sz="1600" dirty="0"/>
          </a:p>
          <a:p>
            <a:pPr lvl="2"/>
            <a:r>
              <a:rPr lang="fr-FR" sz="1600" dirty="0"/>
              <a:t> Positionnement légitime et différencié de la région sur le thème Risques Sécurité: développement de solutions globales</a:t>
            </a:r>
          </a:p>
          <a:p>
            <a:pPr lvl="2"/>
            <a:r>
              <a:rPr lang="fr-FR" sz="1600" dirty="0"/>
              <a:t> Présence de nombreux Pôles « usages » en Région: Pôles Mer, Risques, Eau, </a:t>
            </a:r>
            <a:r>
              <a:rPr lang="fr-FR" sz="1600" dirty="0" err="1"/>
              <a:t>Terralia</a:t>
            </a:r>
            <a:r>
              <a:rPr lang="fr-FR" sz="1600" dirty="0"/>
              <a:t>, </a:t>
            </a:r>
            <a:r>
              <a:rPr lang="fr-FR" sz="1600" dirty="0" err="1"/>
              <a:t>Capénergies</a:t>
            </a:r>
            <a:endParaRPr lang="fr-FR" sz="1600" dirty="0"/>
          </a:p>
          <a:p>
            <a:pPr marL="874713">
              <a:buFont typeface="Wingdings" panose="05000000000000000000" pitchFamily="2" charset="2"/>
              <a:buChar char="ü"/>
            </a:pPr>
            <a:r>
              <a:rPr lang="fr-FR" sz="2000" b="1" dirty="0" smtClean="0"/>
              <a:t>Dynamique </a:t>
            </a:r>
            <a:r>
              <a:rPr lang="fr-FR" sz="2000" b="1" dirty="0"/>
              <a:t>nationale pour les vecteurs drones</a:t>
            </a:r>
          </a:p>
          <a:p>
            <a:pPr lvl="2"/>
            <a:r>
              <a:rPr lang="fr-FR" sz="1600" dirty="0"/>
              <a:t> En lien avec la DGA, DGAC, les autres Pôles et la Fédération Professionnelle</a:t>
            </a:r>
          </a:p>
          <a:p>
            <a:pPr lvl="2"/>
            <a:r>
              <a:rPr lang="fr-FR" sz="1600" dirty="0"/>
              <a:t> Deux autres régions fortes : Aquitaine et </a:t>
            </a:r>
            <a:r>
              <a:rPr lang="fr-FR" sz="1600" dirty="0" err="1"/>
              <a:t>IdF</a:t>
            </a:r>
            <a:endParaRPr lang="fr-FR" sz="1600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06/12/2012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A4A1-53BE-470F-AF38-B1D7333FE5B3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225631" y="95000"/>
            <a:ext cx="8611933" cy="670560"/>
          </a:xfrm>
        </p:spPr>
        <p:txBody>
          <a:bodyPr/>
          <a:lstStyle/>
          <a:p>
            <a:r>
              <a:rPr lang="fr-FR" dirty="0" smtClean="0"/>
              <a:t>Le DAS NSA 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861668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r>
              <a:rPr lang="fr-FR" dirty="0" smtClean="0"/>
              <a:t>Offre éparpillée, redondante et incomplète</a:t>
            </a:r>
          </a:p>
          <a:p>
            <a:r>
              <a:rPr lang="fr-FR" dirty="0" smtClean="0"/>
              <a:t>Manque fournisseurs de </a:t>
            </a:r>
            <a:r>
              <a:rPr lang="fr-FR" dirty="0" smtClean="0"/>
              <a:t>service global</a:t>
            </a:r>
            <a:endParaRPr lang="fr-FR" dirty="0" smtClean="0"/>
          </a:p>
          <a:p>
            <a:r>
              <a:rPr lang="fr-FR" dirty="0" smtClean="0"/>
              <a:t>Règlementation à faire évoluer dans le respects des droits de chacun</a:t>
            </a:r>
          </a:p>
          <a:p>
            <a:r>
              <a:rPr lang="fr-FR" dirty="0" smtClean="0"/>
              <a:t>Appréhender les marchés à l’export </a:t>
            </a:r>
          </a:p>
          <a:p>
            <a:r>
              <a:rPr lang="fr-FR" dirty="0" smtClean="0"/>
              <a:t>Intégrer de la technologie embarquée, adaptée aux évolutions des vecteurs</a:t>
            </a:r>
          </a:p>
          <a:p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06/12/2012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A4A1-53BE-470F-AF38-B1D7333FE5B3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225631" y="95000"/>
            <a:ext cx="8611933" cy="670560"/>
          </a:xfrm>
        </p:spPr>
        <p:txBody>
          <a:bodyPr/>
          <a:lstStyle/>
          <a:p>
            <a:r>
              <a:rPr lang="fr-FR" dirty="0" smtClean="0"/>
              <a:t>Freins /enjeux de la filière 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861668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Des produits </a:t>
            </a:r>
            <a:r>
              <a:rPr lang="fr-FR" dirty="0"/>
              <a:t>à</a:t>
            </a:r>
            <a:r>
              <a:rPr lang="fr-FR" dirty="0" smtClean="0"/>
              <a:t> adapter </a:t>
            </a:r>
            <a:r>
              <a:rPr lang="fr-FR" dirty="0" smtClean="0"/>
              <a:t>à la demande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dirty="0" smtClean="0"/>
              <a:t>Conditions météo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dirty="0" smtClean="0"/>
              <a:t>offre CU limitée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dirty="0" smtClean="0"/>
              <a:t>Maturité technologique</a:t>
            </a:r>
          </a:p>
          <a:p>
            <a:r>
              <a:rPr lang="fr-FR" dirty="0" smtClean="0"/>
              <a:t>Acteurs souvent </a:t>
            </a:r>
            <a:r>
              <a:rPr lang="fr-FR" dirty="0" smtClean="0"/>
              <a:t>peu </a:t>
            </a:r>
            <a:r>
              <a:rPr lang="fr-FR" dirty="0" smtClean="0"/>
              <a:t>structurés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dirty="0" smtClean="0"/>
              <a:t>TPE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dirty="0" smtClean="0"/>
              <a:t>Peu de fond propres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dirty="0" smtClean="0"/>
              <a:t>Pas de moyens de développement mutualisés</a:t>
            </a:r>
          </a:p>
          <a:p>
            <a:r>
              <a:rPr lang="fr-FR" dirty="0" smtClean="0"/>
              <a:t>Absence </a:t>
            </a:r>
            <a:r>
              <a:rPr lang="fr-FR" dirty="0"/>
              <a:t>de petits Maitres d’</a:t>
            </a:r>
            <a:r>
              <a:rPr lang="fr-FR" dirty="0" err="1"/>
              <a:t>Oeuvre</a:t>
            </a:r>
            <a:endParaRPr lang="fr-FR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fr-FR" dirty="0"/>
              <a:t>Proposant un service complet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dirty="0"/>
              <a:t>Capable de positionner plusieurs type de vecteurs</a:t>
            </a:r>
          </a:p>
          <a:p>
            <a:r>
              <a:rPr lang="fr-FR" dirty="0"/>
              <a:t>Plateformes de développement et de certification mutualisées</a:t>
            </a:r>
          </a:p>
          <a:p>
            <a:r>
              <a:rPr lang="fr-FR" dirty="0" smtClean="0"/>
              <a:t>Chaine de valeur de l’offre incomplète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dirty="0" smtClean="0"/>
              <a:t>Notamment sur vecteurs &gt; 50kg</a:t>
            </a:r>
          </a:p>
          <a:p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06/12/2012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A4A1-53BE-470F-AF38-B1D7333FE5B3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225631" y="95000"/>
            <a:ext cx="8611933" cy="67056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Freins /enjeux de la filière</a:t>
            </a:r>
            <a:br>
              <a:rPr lang="fr-FR" dirty="0" smtClean="0"/>
            </a:br>
            <a:r>
              <a:rPr lang="fr-FR" dirty="0" smtClean="0"/>
              <a:t>l’offre  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945948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r>
              <a:rPr lang="fr-FR" dirty="0" smtClean="0"/>
              <a:t>Endurance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dirty="0" smtClean="0"/>
              <a:t>Energies hybrides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dirty="0" smtClean="0"/>
              <a:t>Gestion intelligente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dirty="0" smtClean="0"/>
              <a:t>Impact poids </a:t>
            </a:r>
          </a:p>
          <a:p>
            <a:r>
              <a:rPr lang="fr-FR" dirty="0" smtClean="0"/>
              <a:t>Vol à distance (</a:t>
            </a:r>
            <a:r>
              <a:rPr lang="fr-FR" dirty="0" err="1" smtClean="0"/>
              <a:t>Satcom</a:t>
            </a:r>
            <a:r>
              <a:rPr lang="fr-FR" dirty="0" smtClean="0"/>
              <a:t>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dirty="0" smtClean="0"/>
              <a:t>Fiabilité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dirty="0" smtClean="0"/>
              <a:t>Vol en essaim</a:t>
            </a:r>
            <a:endParaRPr lang="fr-FR" dirty="0"/>
          </a:p>
          <a:p>
            <a:r>
              <a:rPr lang="fr-FR" dirty="0" smtClean="0"/>
              <a:t>Compatibilité à un environnement sévère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dirty="0" smtClean="0"/>
              <a:t>Environnement maritime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dirty="0" smtClean="0"/>
              <a:t>ATEX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dirty="0" smtClean="0"/>
              <a:t>Rayonnements et CEM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dirty="0" smtClean="0"/>
              <a:t>Températures extrêmes 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06/12/2012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A4A1-53BE-470F-AF38-B1D7333FE5B3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225631" y="95000"/>
            <a:ext cx="8611933" cy="67056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Freins /enjeux de la filières</a:t>
            </a:r>
            <a:br>
              <a:rPr lang="fr-FR" dirty="0" smtClean="0"/>
            </a:br>
            <a:r>
              <a:rPr lang="fr-FR" dirty="0" smtClean="0"/>
              <a:t>Le vecteur  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790837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résentation PEGASE DAS NVX USAG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>
        <a:spAutoFit/>
      </a:bodyPr>
      <a:lstStyle>
        <a:defPPr algn="l">
          <a:defRPr sz="3000" b="1" dirty="0">
            <a:solidFill>
              <a:schemeClr val="bg1"/>
            </a:solidFill>
            <a:latin typeface="Arial" charset="0"/>
            <a:cs typeface="Arial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Modèle Présentation PEGASE DAS NVX USAGES</Template>
  <TotalTime>708</TotalTime>
  <Words>1026</Words>
  <Application>Microsoft Office PowerPoint</Application>
  <PresentationFormat>Affichage à l'écran (4:3)</PresentationFormat>
  <Paragraphs>315</Paragraphs>
  <Slides>24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25" baseType="lpstr">
      <vt:lpstr>Modèle Présentation PEGASE DAS NVX USAGES</vt:lpstr>
      <vt:lpstr>  Séminaire « Drones et moyens légers aéroportés d’observation» 25 juin 2014, IRSTEA Montpellier    Hubert BERENGER Responsable DAS Nouveaux Services Aériens  Pôle PEGASE  </vt:lpstr>
      <vt:lpstr>Drones pour services aériens; la filière sud-est, opportunités et freins au développement  </vt:lpstr>
      <vt:lpstr>Le Pôle Pégase </vt:lpstr>
      <vt:lpstr>318 membres au 31 Décembre 2013</vt:lpstr>
      <vt:lpstr>Des filières aux maturités différentes</vt:lpstr>
      <vt:lpstr>Le DAS NSA  </vt:lpstr>
      <vt:lpstr>Freins /enjeux de la filière  </vt:lpstr>
      <vt:lpstr>Freins /enjeux de la filière l’offre   </vt:lpstr>
      <vt:lpstr>Freins /enjeux de la filières Le vecteur   </vt:lpstr>
      <vt:lpstr>Freins /enjeux de la filières La CU </vt:lpstr>
      <vt:lpstr>Freins /enjeux de la filière La Mission</vt:lpstr>
      <vt:lpstr>Freins /enjeux de la filière La Législation </vt:lpstr>
      <vt:lpstr>Freins /enjeux de la filière Les marchés à l’export </vt:lpstr>
      <vt:lpstr>Les actions engagées  </vt:lpstr>
      <vt:lpstr>Les actions engagées</vt:lpstr>
      <vt:lpstr>Projets : ADOPIC – FUI 07 </vt:lpstr>
      <vt:lpstr>Projets : HORUS – FUI 13</vt:lpstr>
      <vt:lpstr>Projets : FIRST – FUI 14</vt:lpstr>
      <vt:lpstr>Présentation PowerPoint</vt:lpstr>
      <vt:lpstr>SYCIE</vt:lpstr>
      <vt:lpstr>Les actions engagées</vt:lpstr>
      <vt:lpstr>Le DAS NSA  </vt:lpstr>
      <vt:lpstr>Les actions engagées</vt:lpstr>
      <vt:lpstr>Conclusions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christine.ando</dc:creator>
  <cp:lastModifiedBy>BERENGER, Hubert</cp:lastModifiedBy>
  <cp:revision>50</cp:revision>
  <cp:lastPrinted>2012-12-05T08:21:17Z</cp:lastPrinted>
  <dcterms:created xsi:type="dcterms:W3CDTF">2014-04-26T12:38:35Z</dcterms:created>
  <dcterms:modified xsi:type="dcterms:W3CDTF">2014-06-25T05:07:20Z</dcterms:modified>
</cp:coreProperties>
</file>