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  <p:sldMasterId id="2147483653" r:id="rId2"/>
    <p:sldMasterId id="2147483654" r:id="rId3"/>
  </p:sldMasterIdLst>
  <p:notesMasterIdLst>
    <p:notesMasterId r:id="rId21"/>
  </p:notesMasterIdLst>
  <p:handoutMasterIdLst>
    <p:handoutMasterId r:id="rId22"/>
  </p:handoutMasterIdLst>
  <p:sldIdLst>
    <p:sldId id="444" r:id="rId4"/>
    <p:sldId id="601" r:id="rId5"/>
    <p:sldId id="602" r:id="rId6"/>
    <p:sldId id="603" r:id="rId7"/>
    <p:sldId id="604" r:id="rId8"/>
    <p:sldId id="611" r:id="rId9"/>
    <p:sldId id="608" r:id="rId10"/>
    <p:sldId id="609" r:id="rId11"/>
    <p:sldId id="610" r:id="rId12"/>
    <p:sldId id="495" r:id="rId13"/>
    <p:sldId id="577" r:id="rId14"/>
    <p:sldId id="579" r:id="rId15"/>
    <p:sldId id="597" r:id="rId16"/>
    <p:sldId id="599" r:id="rId17"/>
    <p:sldId id="598" r:id="rId18"/>
    <p:sldId id="518" r:id="rId19"/>
    <p:sldId id="606" r:id="rId20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llenfant Gael" initials="B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99"/>
    <a:srgbClr val="FFCC99"/>
    <a:srgbClr val="6699FF"/>
    <a:srgbClr val="0033CC"/>
    <a:srgbClr val="906142"/>
    <a:srgbClr val="00CCFF"/>
    <a:srgbClr val="00B0DC"/>
    <a:srgbClr val="CC6600"/>
    <a:srgbClr val="00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41" autoAdjust="0"/>
    <p:restoredTop sz="98679" autoAdjust="0"/>
  </p:normalViewPr>
  <p:slideViewPr>
    <p:cSldViewPr>
      <p:cViewPr varScale="1">
        <p:scale>
          <a:sx n="139" d="100"/>
          <a:sy n="139" d="100"/>
        </p:scale>
        <p:origin x="-99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366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6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8" tIns="46534" rIns="93068" bIns="46534" numCol="1" anchor="t" anchorCtr="0" compatLnSpc="1">
            <a:prstTxWarp prst="textNoShape">
              <a:avLst/>
            </a:prstTxWarp>
          </a:bodyPr>
          <a:lstStyle>
            <a:lvl1pPr defTabSz="930275">
              <a:defRPr sz="1200" smtClean="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7938" y="0"/>
            <a:ext cx="296068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8" tIns="46534" rIns="93068" bIns="46534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smtClean="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17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7938" y="9432925"/>
            <a:ext cx="296068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8" tIns="46534" rIns="93068" bIns="46534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smtClean="0"/>
            </a:lvl1pPr>
          </a:lstStyle>
          <a:p>
            <a:pPr>
              <a:defRPr/>
            </a:pPr>
            <a:fld id="{D96522A9-98AA-460C-8F8E-FDC5D937356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8639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56" tIns="46528" rIns="93056" bIns="46528" numCol="1" anchor="t" anchorCtr="0" compatLnSpc="1">
            <a:prstTxWarp prst="textNoShape">
              <a:avLst/>
            </a:prstTxWarp>
          </a:bodyPr>
          <a:lstStyle>
            <a:lvl1pPr defTabSz="93027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56" tIns="46528" rIns="93056" bIns="46528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56" tIns="46528" rIns="93056" bIns="46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56" tIns="46528" rIns="93056" bIns="46528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37CBF34D-8A34-4AB6-8BB5-4DAF530A5D7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866535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CB260F5-D24B-4D15-BA06-9D99BB1F7748}" type="slidenum">
              <a:rPr lang="fr-FR" sz="1200">
                <a:latin typeface="Times New Roman" pitchFamily="18" charset="0"/>
              </a:rPr>
              <a:pPr/>
              <a:t>1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Espace réservé des commentaires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CBF34D-8A34-4AB6-8BB5-4DAF530A5D7A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1167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4126696" y="9430306"/>
            <a:ext cx="315676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003" tIns="48501" rIns="97003" bIns="48501" anchor="b"/>
          <a:lstStyle/>
          <a:p>
            <a:pPr algn="r" defTabSz="968410"/>
            <a:r>
              <a:rPr lang="fr-FR" sz="1200">
                <a:latin typeface="Times New Roman" pitchFamily="18" charset="0"/>
              </a:rPr>
              <a:t>2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" y="9430306"/>
            <a:ext cx="315676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122" tIns="46561" rIns="93122" bIns="46561" anchor="ctr"/>
          <a:lstStyle/>
          <a:p>
            <a:endParaRPr lang="fr-FR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422388" y="9430306"/>
            <a:ext cx="3382591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236" tIns="50118" rIns="100236" bIns="50118" anchor="b"/>
          <a:lstStyle/>
          <a:p>
            <a:pPr algn="r" defTabSz="1007211"/>
            <a:r>
              <a:rPr lang="fr-FR" sz="1200">
                <a:latin typeface="Times New Roman" pitchFamily="18" charset="0"/>
              </a:rPr>
              <a:t>2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9430306"/>
            <a:ext cx="3382591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122" tIns="46561" rIns="93122" bIns="46561" anchor="ctr"/>
          <a:lstStyle/>
          <a:p>
            <a:endParaRPr lang="fr-FR"/>
          </a:p>
        </p:txBody>
      </p:sp>
      <p:sp>
        <p:nvSpPr>
          <p:cNvPr id="256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5850" y="871538"/>
            <a:ext cx="4625975" cy="3468687"/>
          </a:xfrm>
          <a:ln cap="flat"/>
        </p:spPr>
      </p:sp>
      <p:sp>
        <p:nvSpPr>
          <p:cNvPr id="256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41423" y="4715153"/>
            <a:ext cx="5720509" cy="4466987"/>
          </a:xfrm>
          <a:noFill/>
        </p:spPr>
        <p:txBody>
          <a:bodyPr lIns="100236" tIns="50118" rIns="100236" bIns="50118"/>
          <a:lstStyle/>
          <a:p>
            <a:pPr defTabSz="1007211"/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4126696" y="9430306"/>
            <a:ext cx="315676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003" tIns="48501" rIns="97003" bIns="48501" anchor="b"/>
          <a:lstStyle/>
          <a:p>
            <a:pPr algn="r" defTabSz="968410"/>
            <a:r>
              <a:rPr lang="fr-FR" sz="1200">
                <a:latin typeface="Times New Roman" pitchFamily="18" charset="0"/>
              </a:rPr>
              <a:t>2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" y="9430306"/>
            <a:ext cx="315676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122" tIns="46561" rIns="93122" bIns="46561" anchor="ctr"/>
          <a:lstStyle/>
          <a:p>
            <a:endParaRPr lang="fr-FR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4422388" y="9430306"/>
            <a:ext cx="3382591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236" tIns="50118" rIns="100236" bIns="50118" anchor="b"/>
          <a:lstStyle/>
          <a:p>
            <a:pPr algn="r" defTabSz="1007211"/>
            <a:r>
              <a:rPr lang="fr-FR" sz="1200">
                <a:latin typeface="Times New Roman" pitchFamily="18" charset="0"/>
              </a:rPr>
              <a:t>2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9430306"/>
            <a:ext cx="3382591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122" tIns="46561" rIns="93122" bIns="46561" anchor="ctr"/>
          <a:lstStyle/>
          <a:p>
            <a:endParaRPr lang="fr-FR"/>
          </a:p>
        </p:txBody>
      </p:sp>
      <p:sp>
        <p:nvSpPr>
          <p:cNvPr id="286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5850" y="871538"/>
            <a:ext cx="4625975" cy="3468687"/>
          </a:xfrm>
          <a:ln cap="flat"/>
        </p:spPr>
      </p:sp>
      <p:sp>
        <p:nvSpPr>
          <p:cNvPr id="286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41423" y="4715153"/>
            <a:ext cx="5720509" cy="4466987"/>
          </a:xfrm>
          <a:noFill/>
        </p:spPr>
        <p:txBody>
          <a:bodyPr lIns="100236" tIns="50118" rIns="100236" bIns="50118"/>
          <a:lstStyle/>
          <a:p>
            <a:pPr defTabSz="100721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126696" y="9430306"/>
            <a:ext cx="315676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003" tIns="48501" rIns="97003" bIns="48501" anchor="b"/>
          <a:lstStyle/>
          <a:p>
            <a:pPr algn="r" defTabSz="968410"/>
            <a:r>
              <a:rPr lang="fr-FR" sz="1200">
                <a:latin typeface="Times New Roman" pitchFamily="18" charset="0"/>
              </a:rPr>
              <a:t>2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" y="9430306"/>
            <a:ext cx="315676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122" tIns="46561" rIns="93122" bIns="46561" anchor="ctr"/>
          <a:lstStyle/>
          <a:p>
            <a:endParaRPr lang="fr-FR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22388" y="9430306"/>
            <a:ext cx="3382591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236" tIns="50118" rIns="100236" bIns="50118" anchor="b"/>
          <a:lstStyle/>
          <a:p>
            <a:pPr algn="r" defTabSz="1007211"/>
            <a:r>
              <a:rPr lang="fr-FR" sz="1200">
                <a:latin typeface="Times New Roman" pitchFamily="18" charset="0"/>
              </a:rPr>
              <a:t>2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9430306"/>
            <a:ext cx="3382591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122" tIns="46561" rIns="93122" bIns="46561" anchor="ctr"/>
          <a:lstStyle/>
          <a:p>
            <a:endParaRPr lang="fr-FR"/>
          </a:p>
        </p:txBody>
      </p:sp>
      <p:sp>
        <p:nvSpPr>
          <p:cNvPr id="297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5850" y="871538"/>
            <a:ext cx="4625975" cy="3468687"/>
          </a:xfrm>
          <a:ln cap="flat"/>
        </p:spPr>
      </p:sp>
      <p:sp>
        <p:nvSpPr>
          <p:cNvPr id="297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41423" y="4715153"/>
            <a:ext cx="5720509" cy="4466987"/>
          </a:xfrm>
          <a:noFill/>
        </p:spPr>
        <p:txBody>
          <a:bodyPr lIns="100236" tIns="50118" rIns="100236" bIns="50118"/>
          <a:lstStyle/>
          <a:p>
            <a:pPr defTabSz="100721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126696" y="9430306"/>
            <a:ext cx="315676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003" tIns="48501" rIns="97003" bIns="48501" anchor="b"/>
          <a:lstStyle/>
          <a:p>
            <a:pPr algn="r" defTabSz="968410"/>
            <a:r>
              <a:rPr lang="fr-FR" sz="1200">
                <a:latin typeface="Times New Roman" pitchFamily="18" charset="0"/>
              </a:rPr>
              <a:t>2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" y="9430306"/>
            <a:ext cx="3156760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122" tIns="46561" rIns="93122" bIns="46561" anchor="ctr"/>
          <a:lstStyle/>
          <a:p>
            <a:endParaRPr lang="fr-FR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22388" y="9430306"/>
            <a:ext cx="3382591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236" tIns="50118" rIns="100236" bIns="50118" anchor="b"/>
          <a:lstStyle/>
          <a:p>
            <a:pPr algn="r" defTabSz="1007211"/>
            <a:r>
              <a:rPr lang="fr-FR" sz="1200">
                <a:latin typeface="Times New Roman" pitchFamily="18" charset="0"/>
              </a:rPr>
              <a:t>2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9430306"/>
            <a:ext cx="3382591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122" tIns="46561" rIns="93122" bIns="46561" anchor="ctr"/>
          <a:lstStyle/>
          <a:p>
            <a:endParaRPr lang="fr-FR"/>
          </a:p>
        </p:txBody>
      </p:sp>
      <p:sp>
        <p:nvSpPr>
          <p:cNvPr id="307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5850" y="871538"/>
            <a:ext cx="4625975" cy="3468687"/>
          </a:xfrm>
          <a:ln cap="flat"/>
        </p:spPr>
      </p:sp>
      <p:sp>
        <p:nvSpPr>
          <p:cNvPr id="30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41423" y="4715153"/>
            <a:ext cx="5720509" cy="4466987"/>
          </a:xfrm>
          <a:noFill/>
        </p:spPr>
        <p:txBody>
          <a:bodyPr lIns="100236" tIns="50118" rIns="100236" bIns="50118"/>
          <a:lstStyle/>
          <a:p>
            <a:pPr defTabSz="100721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0275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0275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0275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0275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34C3C1A-9FB9-4760-BE9E-42DB9F5CCF1B}" type="slidenum">
              <a:rPr lang="fr-FR" sz="1200">
                <a:latin typeface="Times New Roman" pitchFamily="18" charset="0"/>
              </a:rPr>
              <a:pPr/>
              <a:t>10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CBF34D-8A34-4AB6-8BB5-4DAF530A5D7A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6131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CBF34D-8A34-4AB6-8BB5-4DAF530A5D7A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0758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CBF34D-8A34-4AB6-8BB5-4DAF530A5D7A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0758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clr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5597525"/>
            <a:ext cx="22733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1000" y="304800"/>
            <a:ext cx="8382000" cy="6248400"/>
          </a:xfrm>
          <a:prstGeom prst="rect">
            <a:avLst/>
          </a:prstGeom>
          <a:noFill/>
          <a:ln w="12700">
            <a:solidFill>
              <a:srgbClr val="3A7A8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312738"/>
            <a:ext cx="41211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295400"/>
            <a:ext cx="6781800" cy="3657600"/>
          </a:xfrm>
        </p:spPr>
        <p:txBody>
          <a:bodyPr anchor="ctr"/>
          <a:lstStyle>
            <a:lvl1pPr algn="r">
              <a:defRPr sz="4800"/>
            </a:lvl1pPr>
          </a:lstStyle>
          <a:p>
            <a:pPr lvl="0"/>
            <a:r>
              <a:rPr lang="fr-FR" noProof="0" smtClean="0"/>
              <a:t>Cliquez et modifiez le titre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6219825"/>
            <a:ext cx="7143750" cy="387350"/>
          </a:xfrm>
        </p:spPr>
        <p:txBody>
          <a:bodyPr anchor="b"/>
          <a:lstStyle>
            <a:lvl1pPr marL="0" indent="0">
              <a:buFontTx/>
              <a:buNone/>
              <a:defRPr sz="1200" b="0"/>
            </a:lvl1pPr>
          </a:lstStyle>
          <a:p>
            <a:pPr lvl="0"/>
            <a:r>
              <a:rPr lang="fr-FR" noProof="0" smtClean="0"/>
              <a:t>JOGMEC/BRGM meeting, November 16, 2010 : Post-Mining organisation and activities in France</a:t>
            </a:r>
          </a:p>
        </p:txBody>
      </p:sp>
    </p:spTree>
    <p:extLst>
      <p:ext uri="{BB962C8B-B14F-4D97-AF65-F5344CB8AC3E}">
        <p14:creationId xmlns:p14="http://schemas.microsoft.com/office/powerpoint/2010/main" val="19879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 &gt;</a:t>
            </a:r>
            <a:r>
              <a:rPr lang="fr-FR" dirty="0">
                <a:solidFill>
                  <a:schemeClr val="tx1"/>
                </a:solidFill>
              </a:rPr>
              <a:t> </a:t>
            </a:r>
            <a:fld id="{01E7BAAE-6524-47DA-B3FE-B234DA531802}" type="slidenum">
              <a:rPr 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1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386513" y="304800"/>
            <a:ext cx="2001837" cy="528478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5853113" cy="528478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 &gt;</a:t>
            </a:r>
            <a:r>
              <a:rPr lang="fr-FR" dirty="0">
                <a:solidFill>
                  <a:schemeClr val="tx1"/>
                </a:solidFill>
              </a:rPr>
              <a:t> </a:t>
            </a:r>
            <a:fld id="{55747FBA-B196-485E-9CE0-37F9726D7BF0}" type="slidenum">
              <a:rPr 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5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5791200" cy="6096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39750" y="1125538"/>
            <a:ext cx="3848100" cy="44640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40250" y="1125538"/>
            <a:ext cx="3848100" cy="44640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 &gt;</a:t>
            </a:r>
            <a:r>
              <a:rPr lang="fr-FR" dirty="0">
                <a:solidFill>
                  <a:schemeClr val="tx1"/>
                </a:solidFill>
              </a:rPr>
              <a:t> </a:t>
            </a:r>
            <a:fld id="{633A614D-CFB3-4405-A409-C125989813E1}" type="slidenum">
              <a:rPr 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8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F8D85-689F-46B3-95B3-130EEA185AA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4506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6C65A-1EA0-4B11-AB78-3F3F17AF8BD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3668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6473-CB0C-48FA-8741-0BD1FEB8EFF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8876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C0AB9-B9EB-4B98-8631-4B1504D7833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6103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6429-5527-491B-AC32-1986B3FA41A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3593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7560B-58CD-4B05-B60F-45FBD458737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7538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FF43D-5EE2-49CB-9152-77D9CFEB548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085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 &gt;</a:t>
            </a:r>
            <a:r>
              <a:rPr lang="fr-FR" dirty="0">
                <a:solidFill>
                  <a:schemeClr val="tx1"/>
                </a:solidFill>
              </a:rPr>
              <a:t> </a:t>
            </a:r>
            <a:fld id="{D39DB676-2AB4-4B7A-BB3B-B5E5BF0B5760}" type="slidenum">
              <a:rPr 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67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DB88C-3305-4622-9F03-1658655B8A7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6369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66DC8-A5D8-463E-98D2-5B415CFE577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1325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3A39C-3F3C-4383-B1B2-D891D4DE8B4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4810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DD436-CC44-4FD8-9873-FC7B9D5A8E7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674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81000" y="304800"/>
            <a:ext cx="8382000" cy="6248400"/>
          </a:xfrm>
          <a:prstGeom prst="rect">
            <a:avLst/>
          </a:prstGeom>
          <a:noFill/>
          <a:ln w="12700">
            <a:solidFill>
              <a:srgbClr val="3A7A8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312738"/>
            <a:ext cx="41211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70563"/>
            <a:ext cx="17891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62200" y="1295400"/>
            <a:ext cx="6781800" cy="3657600"/>
          </a:xfrm>
        </p:spPr>
        <p:txBody>
          <a:bodyPr anchor="ctr"/>
          <a:lstStyle>
            <a:lvl1pPr algn="r">
              <a:defRPr sz="4800"/>
            </a:lvl1pPr>
          </a:lstStyle>
          <a:p>
            <a:pPr lvl="0"/>
            <a:r>
              <a:rPr lang="fr-FR" noProof="0" smtClean="0"/>
              <a:t>Cliquez et modifiez le titre</a:t>
            </a:r>
          </a:p>
        </p:txBody>
      </p:sp>
      <p:sp>
        <p:nvSpPr>
          <p:cNvPr id="622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943600"/>
            <a:ext cx="5638800" cy="609600"/>
          </a:xfrm>
        </p:spPr>
        <p:txBody>
          <a:bodyPr anchor="b"/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553200"/>
            <a:ext cx="3276600" cy="304800"/>
          </a:xfrm>
        </p:spPr>
        <p:txBody>
          <a:bodyPr/>
          <a:lstStyle>
            <a:lvl1pPr>
              <a:defRPr sz="1400" b="1" smtClean="0">
                <a:latin typeface="Times" pitchFamily="18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0735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6858C-1A09-4002-A89B-10962B35F06E}" type="slidenum">
              <a:rPr lang="fr-FR"/>
              <a:pPr>
                <a:defRPr/>
              </a:pPr>
              <a:t>‹N°›</a:t>
            </a:fld>
            <a:r>
              <a:rPr lang="fr-FR" dirty="0"/>
              <a:t> &gt;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87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D9D8-D036-4F51-9CC1-BE93D1178B39}" type="slidenum">
              <a:rPr lang="fr-FR"/>
              <a:pPr>
                <a:defRPr/>
              </a:pPr>
              <a:t>‹N°›</a:t>
            </a:fld>
            <a:r>
              <a:rPr lang="fr-FR" dirty="0"/>
              <a:t> &gt;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05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251075" y="1371600"/>
            <a:ext cx="315595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559425" y="1371600"/>
            <a:ext cx="315595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688DA-247E-440C-9173-9187825184A3}" type="slidenum">
              <a:rPr lang="fr-FR"/>
              <a:pPr>
                <a:defRPr/>
              </a:pPr>
              <a:t>‹N°›</a:t>
            </a:fld>
            <a:r>
              <a:rPr lang="fr-FR" dirty="0"/>
              <a:t> &gt;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08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82484-6779-49F0-B130-87AB334B4189}" type="slidenum">
              <a:rPr lang="fr-FR"/>
              <a:pPr>
                <a:defRPr/>
              </a:pPr>
              <a:t>‹N°›</a:t>
            </a:fld>
            <a:r>
              <a:rPr lang="fr-FR" dirty="0"/>
              <a:t> &gt;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53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EED12-1AD1-44DF-B721-E3E956C5F8F6}" type="slidenum">
              <a:rPr lang="fr-FR"/>
              <a:pPr>
                <a:defRPr/>
              </a:pPr>
              <a:t>‹N°›</a:t>
            </a:fld>
            <a:r>
              <a:rPr lang="fr-FR" dirty="0"/>
              <a:t> &gt;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2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 &gt;</a:t>
            </a:r>
            <a:r>
              <a:rPr lang="fr-FR" dirty="0">
                <a:solidFill>
                  <a:schemeClr val="tx1"/>
                </a:solidFill>
              </a:rPr>
              <a:t> </a:t>
            </a:r>
            <a:fld id="{25694309-6963-4E6F-AF6D-5B84438EF586}" type="slidenum">
              <a:rPr 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726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30649-A99E-4206-938C-5C39FA94049A}" type="slidenum">
              <a:rPr lang="fr-FR"/>
              <a:pPr>
                <a:defRPr/>
              </a:pPr>
              <a:t>‹N°›</a:t>
            </a:fld>
            <a:r>
              <a:rPr lang="fr-FR" dirty="0"/>
              <a:t> &gt;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873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FE417-218F-460C-AD80-7D93D57DBE8E}" type="slidenum">
              <a:rPr lang="fr-FR"/>
              <a:pPr>
                <a:defRPr/>
              </a:pPr>
              <a:t>‹N°›</a:t>
            </a:fld>
            <a:r>
              <a:rPr lang="fr-FR" dirty="0"/>
              <a:t> &gt;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92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A4816-B70B-4143-933A-5B07E640102C}" type="slidenum">
              <a:rPr lang="fr-FR"/>
              <a:pPr>
                <a:defRPr/>
              </a:pPr>
              <a:t>‹N°›</a:t>
            </a:fld>
            <a:r>
              <a:rPr lang="fr-FR" dirty="0"/>
              <a:t> &gt;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86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2A8CA-94D3-4A6C-8FB0-CD8AEF1AE5D0}" type="slidenum">
              <a:rPr lang="fr-FR"/>
              <a:pPr>
                <a:defRPr/>
              </a:pPr>
              <a:t>‹N°›</a:t>
            </a:fld>
            <a:r>
              <a:rPr lang="fr-FR" dirty="0"/>
              <a:t> &gt;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32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32575" y="304800"/>
            <a:ext cx="2082800" cy="55626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099175" cy="55626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F8B0E-6E21-4F3A-81BA-C29BE379D05A}" type="slidenum">
              <a:rPr lang="fr-FR"/>
              <a:pPr>
                <a:defRPr/>
              </a:pPr>
              <a:t>‹N°›</a:t>
            </a:fld>
            <a:r>
              <a:rPr lang="fr-FR" dirty="0"/>
              <a:t> &gt;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19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9750" y="1125538"/>
            <a:ext cx="384810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40250" y="1125538"/>
            <a:ext cx="384810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 &gt;</a:t>
            </a:r>
            <a:r>
              <a:rPr lang="fr-FR" dirty="0">
                <a:solidFill>
                  <a:schemeClr val="tx1"/>
                </a:solidFill>
              </a:rPr>
              <a:t> </a:t>
            </a:r>
            <a:fld id="{E24DB7E5-CA7E-45A5-972D-E97B74C91DBA}" type="slidenum">
              <a:rPr 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9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 &gt;</a:t>
            </a:r>
            <a:r>
              <a:rPr lang="fr-FR" dirty="0">
                <a:solidFill>
                  <a:schemeClr val="tx1"/>
                </a:solidFill>
              </a:rPr>
              <a:t> </a:t>
            </a:r>
            <a:fld id="{EC81888F-E38B-4E76-B043-7BC9F63B7A36}" type="slidenum">
              <a:rPr 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7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 &gt;</a:t>
            </a:r>
            <a:r>
              <a:rPr lang="fr-FR" dirty="0">
                <a:solidFill>
                  <a:schemeClr val="tx1"/>
                </a:solidFill>
              </a:rPr>
              <a:t> </a:t>
            </a:r>
            <a:fld id="{87E70664-8E81-4761-A7D4-B93302133EF6}" type="slidenum">
              <a:rPr 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8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 &gt;</a:t>
            </a:r>
            <a:r>
              <a:rPr lang="fr-FR" dirty="0">
                <a:solidFill>
                  <a:schemeClr val="tx1"/>
                </a:solidFill>
              </a:rPr>
              <a:t> </a:t>
            </a:r>
            <a:fld id="{1D3724A0-ECC6-4ED3-91A4-09002F190F19}" type="slidenum">
              <a:rPr 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9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 &gt;</a:t>
            </a:r>
            <a:r>
              <a:rPr lang="fr-FR" dirty="0">
                <a:solidFill>
                  <a:schemeClr val="tx1"/>
                </a:solidFill>
              </a:rPr>
              <a:t> </a:t>
            </a:r>
            <a:fld id="{921DD875-D38E-4CDA-B4F4-590148A50772}" type="slidenum">
              <a:rPr 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9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 &gt;</a:t>
            </a:r>
            <a:r>
              <a:rPr lang="fr-FR" dirty="0">
                <a:solidFill>
                  <a:schemeClr val="tx1"/>
                </a:solidFill>
              </a:rPr>
              <a:t> </a:t>
            </a:r>
            <a:fld id="{008B585D-08C6-4427-9D7D-2DC991D3993D}" type="slidenum">
              <a:rPr 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24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579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125538"/>
            <a:ext cx="78486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7162800" y="6248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GB" sz="2400" dirty="0">
              <a:latin typeface="Times" pitchFamily="18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81000" y="304800"/>
            <a:ext cx="8382000" cy="6248400"/>
          </a:xfrm>
          <a:prstGeom prst="rect">
            <a:avLst/>
          </a:prstGeom>
          <a:noFill/>
          <a:ln w="12700">
            <a:solidFill>
              <a:srgbClr val="3A7A8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3440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 smtClean="0">
                <a:solidFill>
                  <a:srgbClr val="3A7A8F"/>
                </a:solidFill>
              </a:defRPr>
            </a:lvl1pPr>
          </a:lstStyle>
          <a:p>
            <a:pPr>
              <a:defRPr/>
            </a:pPr>
            <a:r>
              <a:rPr lang="fr-FR" dirty="0"/>
              <a:t> &gt;</a:t>
            </a:r>
            <a:r>
              <a:rPr lang="fr-FR" dirty="0">
                <a:solidFill>
                  <a:schemeClr val="tx1"/>
                </a:solidFill>
              </a:rPr>
              <a:t> </a:t>
            </a:r>
            <a:fld id="{63C791BF-A61D-480A-A9F8-BB49484A8460}" type="slidenum">
              <a:rPr lang="fr-FR" b="0">
                <a:solidFill>
                  <a:schemeClr val="tx1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31" name="Picture 9" descr="logoclra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5668963"/>
            <a:ext cx="17668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00" r:id="rId2"/>
    <p:sldLayoutId id="2147483699" r:id="rId3"/>
    <p:sldLayoutId id="2147483698" r:id="rId4"/>
    <p:sldLayoutId id="2147483697" r:id="rId5"/>
    <p:sldLayoutId id="2147483696" r:id="rId6"/>
    <p:sldLayoutId id="2147483695" r:id="rId7"/>
    <p:sldLayoutId id="2147483694" r:id="rId8"/>
    <p:sldLayoutId id="2147483693" r:id="rId9"/>
    <p:sldLayoutId id="2147483692" r:id="rId10"/>
    <p:sldLayoutId id="2147483691" r:id="rId11"/>
    <p:sldLayoutId id="214748369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A7A8F"/>
        </a:buClr>
        <a:buSzPct val="150000"/>
        <a:buChar char="&gt;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A7A8F"/>
        </a:buClr>
        <a:buSzPct val="15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A7A8F"/>
        </a:buClr>
        <a:buSzPct val="150000"/>
        <a:buChar char="–"/>
        <a:defRPr sz="16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594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94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94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7A597015-A46C-4C82-8277-483F96C28A3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0" r:id="rId2"/>
    <p:sldLayoutId id="2147483709" r:id="rId3"/>
    <p:sldLayoutId id="2147483708" r:id="rId4"/>
    <p:sldLayoutId id="2147483707" r:id="rId5"/>
    <p:sldLayoutId id="2147483706" r:id="rId6"/>
    <p:sldLayoutId id="2147483705" r:id="rId7"/>
    <p:sldLayoutId id="2147483704" r:id="rId8"/>
    <p:sldLayoutId id="2147483703" r:id="rId9"/>
    <p:sldLayoutId id="2147483702" r:id="rId10"/>
    <p:sldLayoutId id="214748370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579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51075" y="1371600"/>
            <a:ext cx="64643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162800" y="6248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GB" sz="2400" dirty="0">
              <a:latin typeface="Times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0" y="304800"/>
            <a:ext cx="8382000" cy="6248400"/>
          </a:xfrm>
          <a:prstGeom prst="rect">
            <a:avLst/>
          </a:prstGeom>
          <a:noFill/>
          <a:ln w="12700">
            <a:solidFill>
              <a:srgbClr val="3A7A8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621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5532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21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" y="6248400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1" smtClean="0">
                <a:latin typeface="Times" pitchFamily="18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21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 smtClean="0">
                <a:solidFill>
                  <a:srgbClr val="3A7A8F"/>
                </a:solidFill>
              </a:defRPr>
            </a:lvl1pPr>
          </a:lstStyle>
          <a:p>
            <a:pPr>
              <a:defRPr/>
            </a:pPr>
            <a:fld id="{B06DA8D6-12B3-4584-8B02-343FD4A7306A}" type="slidenum">
              <a:rPr lang="fr-FR"/>
              <a:pPr>
                <a:defRPr/>
              </a:pPr>
              <a:t>‹N°›</a:t>
            </a:fld>
            <a:r>
              <a:rPr lang="fr-FR" dirty="0"/>
              <a:t> &gt;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081" name="WordArt 10"/>
          <p:cNvSpPr>
            <a:spLocks noChangeArrowheads="1" noChangeShapeType="1" noTextEdit="1"/>
          </p:cNvSpPr>
          <p:nvPr/>
        </p:nvSpPr>
        <p:spPr bwMode="auto">
          <a:xfrm rot="-5400000">
            <a:off x="-1550988" y="3303588"/>
            <a:ext cx="435927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normalizeH="1" dirty="0">
                <a:ln w="9525">
                  <a:solidFill>
                    <a:srgbClr val="3A7A8F"/>
                  </a:solidFill>
                  <a:round/>
                  <a:headEnd/>
                  <a:tailEnd/>
                </a:ln>
                <a:solidFill>
                  <a:srgbClr val="3A7A8F">
                    <a:alpha val="50195"/>
                  </a:srgbClr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3082" name="Picture 12" descr="logoclr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668963"/>
            <a:ext cx="17668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1" r:id="rId2"/>
    <p:sldLayoutId id="2147483720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A7A8F"/>
        </a:buClr>
        <a:buSzPct val="150000"/>
        <a:buChar char="&gt;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A7A8F"/>
        </a:buClr>
        <a:buSzPct val="150000"/>
        <a:buFont typeface="Times" pitchFamily="18" charset="0"/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A7A8F"/>
        </a:buClr>
        <a:buSzPct val="150000"/>
        <a:buChar char="–"/>
        <a:defRPr sz="16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psm.brgm.fr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edam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obs.f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678632" y="836712"/>
            <a:ext cx="6781800" cy="3081437"/>
          </a:xfrm>
        </p:spPr>
        <p:txBody>
          <a:bodyPr/>
          <a:lstStyle/>
          <a:p>
            <a:pPr eaLnBrk="1" hangingPunct="1"/>
            <a:r>
              <a:rPr lang="fr-FR" sz="2800" b="1" dirty="0">
                <a:solidFill>
                  <a:srgbClr val="006699"/>
                </a:solidFill>
              </a:rPr>
              <a:t>Intérêt des drones dans le domaine des géosciences : </a:t>
            </a:r>
            <a:r>
              <a:rPr lang="fr-FR" sz="2800" b="1" dirty="0" smtClean="0">
                <a:solidFill>
                  <a:srgbClr val="006699"/>
                </a:solidFill>
              </a:rPr>
              <a:t>deux </a:t>
            </a:r>
            <a:r>
              <a:rPr lang="fr-FR" sz="2800" b="1" dirty="0">
                <a:solidFill>
                  <a:srgbClr val="006699"/>
                </a:solidFill>
              </a:rPr>
              <a:t>exemples d’application sur le littoral et les mines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000" u="sng" dirty="0" smtClean="0"/>
              <a:t>Ywenn De la Torre*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Franck Desmazes**</a:t>
            </a:r>
            <a:br>
              <a:rPr lang="fr-FR" sz="2000" dirty="0" smtClean="0"/>
            </a:br>
            <a:r>
              <a:rPr lang="fr-FR" sz="2000" dirty="0" smtClean="0"/>
              <a:t>Gaël Bellenfant***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4499992" y="3797528"/>
            <a:ext cx="3853796" cy="1866984"/>
            <a:chOff x="2716594" y="3792580"/>
            <a:chExt cx="3853796" cy="1866984"/>
          </a:xfrm>
        </p:grpSpPr>
        <p:pic>
          <p:nvPicPr>
            <p:cNvPr id="6150" name="Picture 25" descr="rouez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6594" y="3792580"/>
              <a:ext cx="1734987" cy="1866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26" descr="Galerie_boisee_F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1581" y="3792580"/>
              <a:ext cx="2118809" cy="186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ZoneTexte 1"/>
          <p:cNvSpPr txBox="1"/>
          <p:nvPr/>
        </p:nvSpPr>
        <p:spPr>
          <a:xfrm>
            <a:off x="467544" y="5822124"/>
            <a:ext cx="604867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 smtClean="0"/>
              <a:t>  * Direction Languedoc-Roussillon</a:t>
            </a:r>
          </a:p>
          <a:p>
            <a:r>
              <a:rPr lang="fr-FR" sz="1300" dirty="0" smtClean="0"/>
              <a:t> ** Direction Risque et Prévention – Risques côtiers et changement climatique</a:t>
            </a:r>
            <a:br>
              <a:rPr lang="fr-FR" sz="1300" dirty="0" smtClean="0"/>
            </a:br>
            <a:r>
              <a:rPr lang="fr-FR" sz="1300" dirty="0" smtClean="0"/>
              <a:t>*** Département </a:t>
            </a:r>
            <a:r>
              <a:rPr lang="fr-FR" sz="1300" dirty="0"/>
              <a:t>Prévention et Sécurité Minière </a:t>
            </a:r>
            <a:endParaRPr lang="fr-FR" sz="1300" dirty="0" smtClean="0"/>
          </a:p>
        </p:txBody>
      </p:sp>
      <p:pic>
        <p:nvPicPr>
          <p:cNvPr id="6251" name="Picture 10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3" b="13768"/>
          <a:stretch/>
        </p:blipFill>
        <p:spPr bwMode="auto">
          <a:xfrm>
            <a:off x="2684885" y="3797528"/>
            <a:ext cx="1822899" cy="1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52" name="Picture 108" descr="P:\Projets_en_cours\SGR\YB_PSP12LRO17_CPER_Lit_2012\Technique\A3 - Reseau_tempete_2012\Production\suivi2012-2013\2013-03-05\terrain\30\photos_tempête_6_mars_2013_MAIRIE\20130306_1510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3797528"/>
            <a:ext cx="1785292" cy="186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000" dirty="0">
                <a:solidFill>
                  <a:srgbClr val="3A7A8F"/>
                </a:solidFill>
              </a:rPr>
              <a:t> &gt;</a:t>
            </a:r>
            <a:r>
              <a:rPr lang="fr-FR" sz="1000" dirty="0"/>
              <a:t> </a:t>
            </a:r>
            <a:fld id="{E11164A1-6185-404D-A3B2-09BD92457DDA}" type="slidenum">
              <a:rPr lang="fr-FR" sz="1000" b="0"/>
              <a:pPr/>
              <a:t>10</a:t>
            </a:fld>
            <a:endParaRPr lang="fr-FR" sz="1000" dirty="0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306513" y="836613"/>
            <a:ext cx="6002337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spcAft>
                <a:spcPct val="50000"/>
              </a:spcAft>
              <a:buClr>
                <a:srgbClr val="3A7A8F"/>
              </a:buClr>
              <a:buSzPct val="150000"/>
              <a:buFontTx/>
              <a:buChar char="&gt;"/>
            </a:pPr>
            <a:endParaRPr lang="en-GB" sz="2000" dirty="0"/>
          </a:p>
        </p:txBody>
      </p:sp>
      <p:sp>
        <p:nvSpPr>
          <p:cNvPr id="9220" name="Rectangle 10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583613" cy="6762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b="1" dirty="0" smtClean="0">
                <a:solidFill>
                  <a:srgbClr val="906142"/>
                </a:solidFill>
              </a:rPr>
              <a:t>Prévention et surveillance minière</a:t>
            </a:r>
            <a:endParaRPr lang="fr-FR" b="1" dirty="0">
              <a:solidFill>
                <a:srgbClr val="906142"/>
              </a:solidFill>
            </a:endParaRPr>
          </a:p>
        </p:txBody>
      </p:sp>
      <p:sp>
        <p:nvSpPr>
          <p:cNvPr id="57857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39750" y="980728"/>
            <a:ext cx="7848600" cy="4608512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tabLst>
                <a:tab pos="274638" algn="l"/>
              </a:tabLst>
            </a:pPr>
            <a:endParaRPr lang="fr-FR" sz="2000" dirty="0" smtClean="0"/>
          </a:p>
          <a:p>
            <a:pPr eaLnBrk="1" hangingPunct="1">
              <a:buFont typeface="Wingdings" pitchFamily="2" charset="2"/>
              <a:buChar char="Ø"/>
              <a:tabLst>
                <a:tab pos="274638" algn="l"/>
              </a:tabLst>
            </a:pPr>
            <a:r>
              <a:rPr lang="fr-FR" sz="2000" dirty="0" smtClean="0"/>
              <a:t>Les missions principales :</a:t>
            </a:r>
          </a:p>
          <a:p>
            <a:pPr marL="0" indent="0" eaLnBrk="1" hangingPunct="1">
              <a:buNone/>
              <a:tabLst>
                <a:tab pos="274638" algn="l"/>
              </a:tabLst>
            </a:pPr>
            <a:endParaRPr lang="fr-FR" sz="2000" dirty="0" smtClean="0"/>
          </a:p>
          <a:p>
            <a:pPr lvl="1" eaLnBrk="1" hangingPunct="1">
              <a:tabLst>
                <a:tab pos="274638" algn="l"/>
              </a:tabLst>
            </a:pPr>
            <a:r>
              <a:rPr lang="fr-FR" b="1" dirty="0" smtClean="0"/>
              <a:t>Les travaux de mise en sécurité </a:t>
            </a:r>
            <a:r>
              <a:rPr lang="fr-FR" dirty="0" smtClean="0"/>
              <a:t>en tant que maître d’ouvrage délégué pour l’Etat (</a:t>
            </a:r>
            <a:r>
              <a:rPr lang="fr-FR" dirty="0" err="1" smtClean="0"/>
              <a:t>Mod</a:t>
            </a:r>
            <a:r>
              <a:rPr lang="fr-FR" dirty="0" smtClean="0"/>
              <a:t>)</a:t>
            </a:r>
          </a:p>
          <a:p>
            <a:pPr lvl="1" eaLnBrk="1" hangingPunct="1">
              <a:tabLst>
                <a:tab pos="274638" algn="l"/>
              </a:tabLst>
            </a:pPr>
            <a:endParaRPr lang="fr-FR" dirty="0" smtClean="0"/>
          </a:p>
          <a:p>
            <a:pPr lvl="1" eaLnBrk="1" hangingPunct="1">
              <a:tabLst>
                <a:tab pos="274638" algn="l"/>
              </a:tabLst>
            </a:pPr>
            <a:r>
              <a:rPr lang="fr-FR" b="1" dirty="0" smtClean="0"/>
              <a:t>Le surveillance de sites miniers </a:t>
            </a:r>
            <a:r>
              <a:rPr lang="fr-FR" dirty="0" smtClean="0"/>
              <a:t>selon de Code Minier et le Code de l’Environnement </a:t>
            </a:r>
          </a:p>
          <a:p>
            <a:pPr lvl="1" eaLnBrk="1" hangingPunct="1">
              <a:tabLst>
                <a:tab pos="274638" algn="l"/>
              </a:tabLst>
            </a:pPr>
            <a:endParaRPr lang="fr-FR" dirty="0" smtClean="0"/>
          </a:p>
          <a:p>
            <a:pPr lvl="1" eaLnBrk="1" hangingPunct="1">
              <a:tabLst>
                <a:tab pos="274638" algn="l"/>
              </a:tabLst>
            </a:pPr>
            <a:r>
              <a:rPr lang="fr-FR" b="1" dirty="0" smtClean="0"/>
              <a:t>La gestion des données minières </a:t>
            </a:r>
            <a:r>
              <a:rPr lang="fr-FR" dirty="0" smtClean="0"/>
              <a:t>(archives minières, renseignement minier)</a:t>
            </a:r>
          </a:p>
        </p:txBody>
      </p:sp>
      <p:sp>
        <p:nvSpPr>
          <p:cNvPr id="9223" name="Rectangle 34"/>
          <p:cNvSpPr>
            <a:spLocks noChangeArrowheads="1"/>
          </p:cNvSpPr>
          <p:nvPr/>
        </p:nvSpPr>
        <p:spPr bwMode="auto">
          <a:xfrm>
            <a:off x="684213" y="5876925"/>
            <a:ext cx="2101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>
                <a:hlinkClick r:id="rId3"/>
              </a:rPr>
              <a:t>http://dpsm.brgm.fr</a:t>
            </a:r>
            <a:endParaRPr lang="en-GB" sz="1800" dirty="0"/>
          </a:p>
          <a:p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 &gt;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fld id="{D39DB676-2AB4-4B7A-BB3B-B5E5BF0B5760}" type="slidenum">
              <a:rPr lang="fr-FR" b="0" smtClean="0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151440" cy="6096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2200" b="1" dirty="0" smtClean="0">
                <a:solidFill>
                  <a:srgbClr val="906142"/>
                </a:solidFill>
              </a:rPr>
              <a:t>Suivi de site : exemple de l’ancienne mine d’or de Salsigne</a:t>
            </a:r>
            <a:endParaRPr lang="fr-FR" sz="2200" b="1" dirty="0">
              <a:solidFill>
                <a:srgbClr val="906142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91" y="764704"/>
            <a:ext cx="7129985" cy="183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91" y="2636912"/>
            <a:ext cx="7128594" cy="208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826391" y="2276524"/>
            <a:ext cx="29029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>
                <a:solidFill>
                  <a:schemeClr val="bg1"/>
                </a:solidFill>
              </a:rPr>
              <a:t>AVANT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26391" y="4364980"/>
            <a:ext cx="29029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dirty="0">
                <a:solidFill>
                  <a:schemeClr val="bg1"/>
                </a:solidFill>
              </a:rPr>
              <a:t>APRES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95536" y="5027111"/>
            <a:ext cx="728455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Problématiques : suivi environnemental</a:t>
            </a:r>
          </a:p>
          <a:p>
            <a:pPr lvl="2">
              <a:defRPr/>
            </a:pPr>
            <a:r>
              <a:rPr lang="fr-FR" sz="2000" dirty="0"/>
              <a:t>les stockages de résidus </a:t>
            </a:r>
            <a:r>
              <a:rPr lang="fr-FR" sz="2000" dirty="0" smtClean="0"/>
              <a:t>miniers</a:t>
            </a:r>
          </a:p>
          <a:p>
            <a:pPr lvl="2">
              <a:defRPr/>
            </a:pPr>
            <a:r>
              <a:rPr lang="fr-FR" sz="2000" dirty="0" smtClean="0"/>
              <a:t>les </a:t>
            </a:r>
            <a:r>
              <a:rPr lang="fr-FR" sz="2000" dirty="0"/>
              <a:t>eaux </a:t>
            </a:r>
            <a:r>
              <a:rPr lang="fr-FR" sz="2000" dirty="0" smtClean="0"/>
              <a:t>souterraines et superficielles (</a:t>
            </a:r>
            <a:r>
              <a:rPr lang="fr-FR" sz="2000" dirty="0" err="1" smtClean="0"/>
              <a:t>y.c</a:t>
            </a:r>
            <a:r>
              <a:rPr lang="fr-FR" sz="2000" dirty="0" smtClean="0"/>
              <a:t> émergence)</a:t>
            </a:r>
          </a:p>
          <a:p>
            <a:pPr lvl="2">
              <a:defRPr/>
            </a:pPr>
            <a:r>
              <a:rPr lang="fr-FR" sz="2000" dirty="0" smtClean="0"/>
              <a:t>le </a:t>
            </a:r>
            <a:r>
              <a:rPr lang="fr-FR" sz="2000" dirty="0"/>
              <a:t>site réhabilité par </a:t>
            </a:r>
            <a:r>
              <a:rPr lang="fr-FR" sz="2000" dirty="0" smtClean="0"/>
              <a:t>l’ADEME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364088" y="5086345"/>
            <a:ext cx="3310522" cy="4308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Suivi </a:t>
            </a:r>
            <a:r>
              <a:rPr lang="fr-FR" b="1" dirty="0" err="1" smtClean="0"/>
              <a:t>phytoremédiation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05791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 &gt;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fld id="{D39DB676-2AB4-4B7A-BB3B-B5E5BF0B5760}" type="slidenum">
              <a:rPr lang="fr-FR" b="0" smtClean="0">
                <a:solidFill>
                  <a:schemeClr val="tx1"/>
                </a:solidFill>
              </a:rPr>
              <a:pPr>
                <a:defRPr/>
              </a:pPr>
              <a:t>12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9220" name="Picture 4" descr="http://www.geoderis.fr/wp-content/uploads/2008/05/exemple-effondrement-loca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79815"/>
            <a:ext cx="3902968" cy="257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geoderis.fr/wp-content/uploads/2008/06/exemple-affaissement-prog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00873"/>
            <a:ext cx="4166992" cy="25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geoderis.fr/wp-content/uploads/2008/05/font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43527"/>
            <a:ext cx="3888432" cy="256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re 1"/>
          <p:cNvSpPr txBox="1">
            <a:spLocks/>
          </p:cNvSpPr>
          <p:nvPr/>
        </p:nvSpPr>
        <p:spPr bwMode="auto">
          <a:xfrm>
            <a:off x="381000" y="304800"/>
            <a:ext cx="8295456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fr-FR" sz="2200" b="1" dirty="0" smtClean="0">
                <a:solidFill>
                  <a:srgbClr val="906142"/>
                </a:solidFill>
              </a:rPr>
              <a:t>Topographie : suivi</a:t>
            </a:r>
            <a:endParaRPr lang="fr-FR" sz="2200" b="1" dirty="0">
              <a:solidFill>
                <a:srgbClr val="90614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76056" y="726589"/>
            <a:ext cx="34922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3A7A8F"/>
              </a:buClr>
              <a:buSzPct val="150000"/>
              <a:buChar char="&gt;"/>
            </a:pPr>
            <a:r>
              <a:rPr lang="fr-FR" sz="2400" b="1" dirty="0">
                <a:latin typeface="+mn-lt"/>
              </a:rPr>
              <a:t>subsidence &amp; effondrement</a:t>
            </a:r>
          </a:p>
        </p:txBody>
      </p:sp>
    </p:spTree>
    <p:extLst>
      <p:ext uri="{BB962C8B-B14F-4D97-AF65-F5344CB8AC3E}">
        <p14:creationId xmlns:p14="http://schemas.microsoft.com/office/powerpoint/2010/main" val="83835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" t="5968" r="5908" b="2084"/>
          <a:stretch>
            <a:fillRect/>
          </a:stretch>
        </p:blipFill>
        <p:spPr bwMode="auto">
          <a:xfrm>
            <a:off x="411701" y="827136"/>
            <a:ext cx="8264755" cy="569820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13354" r="4378" b="2145"/>
          <a:stretch>
            <a:fillRect/>
          </a:stretch>
        </p:blipFill>
        <p:spPr bwMode="auto">
          <a:xfrm>
            <a:off x="390276" y="4005064"/>
            <a:ext cx="3605659" cy="25124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0993FED-136B-4030-8588-AF02F507A919}" type="slidenum">
              <a:rPr lang="fr-FR" sz="1000">
                <a:solidFill>
                  <a:srgbClr val="3A7A8F"/>
                </a:solidFill>
              </a:rPr>
              <a:pPr/>
              <a:t>13</a:t>
            </a:fld>
            <a:r>
              <a:rPr lang="fr-FR" sz="1000" dirty="0">
                <a:solidFill>
                  <a:srgbClr val="3A7A8F"/>
                </a:solidFill>
              </a:rPr>
              <a:t> &gt;</a:t>
            </a:r>
            <a:endParaRPr lang="fr-FR" sz="1000" dirty="0"/>
          </a:p>
        </p:txBody>
      </p:sp>
      <p:sp>
        <p:nvSpPr>
          <p:cNvPr id="21509" name="Rectangle 6"/>
          <p:cNvSpPr>
            <a:spLocks noGrp="1" noChangeArrowheads="1"/>
          </p:cNvSpPr>
          <p:nvPr>
            <p:ph type="title"/>
          </p:nvPr>
        </p:nvSpPr>
        <p:spPr>
          <a:xfrm>
            <a:off x="611188" y="261938"/>
            <a:ext cx="7993062" cy="574675"/>
          </a:xfrm>
          <a:noFill/>
        </p:spPr>
        <p:txBody>
          <a:bodyPr/>
          <a:lstStyle/>
          <a:p>
            <a:pPr algn="ctr" eaLnBrk="1" hangingPunct="1"/>
            <a:r>
              <a:rPr lang="fr-FR" sz="2200" b="1" dirty="0" smtClean="0"/>
              <a:t>Exemple de subsidence: Angevillers (Lorraine)</a:t>
            </a:r>
          </a:p>
        </p:txBody>
      </p:sp>
      <p:sp>
        <p:nvSpPr>
          <p:cNvPr id="2" name="Rectangle 1"/>
          <p:cNvSpPr/>
          <p:nvPr/>
        </p:nvSpPr>
        <p:spPr>
          <a:xfrm>
            <a:off x="4525833" y="807095"/>
            <a:ext cx="4001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Interférométrie par satellites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ZoneTexte 9"/>
          <p:cNvSpPr txBox="1">
            <a:spLocks noChangeArrowheads="1"/>
          </p:cNvSpPr>
          <p:nvPr/>
        </p:nvSpPr>
        <p:spPr bwMode="auto">
          <a:xfrm>
            <a:off x="4355976" y="5445224"/>
            <a:ext cx="4008438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sz="1200" b="1" i="1" dirty="0" smtClean="0">
                <a:latin typeface="Arial" charset="0"/>
              </a:rPr>
              <a:t>09/01/2010 </a:t>
            </a:r>
            <a:r>
              <a:rPr lang="fr-FR" sz="1200" b="1" i="1" dirty="0">
                <a:latin typeface="Arial" charset="0"/>
              </a:rPr>
              <a:t>– </a:t>
            </a:r>
            <a:r>
              <a:rPr lang="fr-FR" sz="1200" b="1" i="1" dirty="0" smtClean="0">
                <a:latin typeface="Arial" charset="0"/>
              </a:rPr>
              <a:t>27/05/2010</a:t>
            </a:r>
            <a:r>
              <a:rPr lang="fr-FR" sz="1200" b="1" i="1" dirty="0">
                <a:latin typeface="Arial" charset="0"/>
              </a:rPr>
              <a:t>: </a:t>
            </a:r>
            <a:r>
              <a:rPr lang="fr-FR" sz="1200" b="1" i="1" dirty="0" smtClean="0">
                <a:latin typeface="Arial" charset="0"/>
              </a:rPr>
              <a:t>tassement cumulé</a:t>
            </a:r>
            <a:endParaRPr lang="fr-FR" sz="1200" b="1" i="1" dirty="0">
              <a:latin typeface="Arial" charset="0"/>
            </a:endParaRPr>
          </a:p>
        </p:txBody>
      </p:sp>
      <p:sp>
        <p:nvSpPr>
          <p:cNvPr id="16" name="Rectangle 15">
            <a:hlinkClick r:id="" action="ppaction://noaction"/>
          </p:cNvPr>
          <p:cNvSpPr/>
          <p:nvPr/>
        </p:nvSpPr>
        <p:spPr bwMode="auto">
          <a:xfrm>
            <a:off x="4357072" y="6093296"/>
            <a:ext cx="1152128" cy="432048"/>
          </a:xfrm>
          <a:prstGeom prst="rect">
            <a:avLst/>
          </a:prstGeom>
          <a:solidFill>
            <a:srgbClr val="906142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Return</a:t>
            </a:r>
            <a:endParaRPr kumimoji="0" lang="en-US" sz="22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5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4B9012-79E8-406C-8101-F0BAD4DAB10D}" type="slidenum">
              <a:rPr lang="fr-FR" sz="1000">
                <a:solidFill>
                  <a:srgbClr val="3A7A8F"/>
                </a:solidFill>
              </a:rPr>
              <a:pPr/>
              <a:t>14</a:t>
            </a:fld>
            <a:r>
              <a:rPr lang="fr-FR" sz="1000" dirty="0">
                <a:solidFill>
                  <a:srgbClr val="3A7A8F"/>
                </a:solidFill>
              </a:rPr>
              <a:t> &gt;</a:t>
            </a:r>
            <a:endParaRPr lang="fr-FR" sz="1000" dirty="0"/>
          </a:p>
        </p:txBody>
      </p:sp>
      <p:sp>
        <p:nvSpPr>
          <p:cNvPr id="9" name="Titre 1"/>
          <p:cNvSpPr txBox="1">
            <a:spLocks/>
          </p:cNvSpPr>
          <p:nvPr/>
        </p:nvSpPr>
        <p:spPr bwMode="auto">
          <a:xfrm>
            <a:off x="381000" y="304800"/>
            <a:ext cx="8295456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fr-FR" sz="2200" b="1" dirty="0" smtClean="0">
                <a:solidFill>
                  <a:srgbClr val="906142"/>
                </a:solidFill>
              </a:rPr>
              <a:t>Topographie : Travaux</a:t>
            </a:r>
            <a:endParaRPr lang="fr-FR" sz="2200" b="1" dirty="0">
              <a:solidFill>
                <a:srgbClr val="90614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t="56718" r="39147" b="6577"/>
          <a:stretch/>
        </p:blipFill>
        <p:spPr bwMode="auto">
          <a:xfrm>
            <a:off x="490711" y="3810892"/>
            <a:ext cx="4862255" cy="241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558"/>
            <a:ext cx="3377671" cy="299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 11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11" y="914400"/>
            <a:ext cx="3380598" cy="237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4B9012-79E8-406C-8101-F0BAD4DAB10D}" type="slidenum">
              <a:rPr lang="fr-FR" sz="1000">
                <a:solidFill>
                  <a:srgbClr val="3A7A8F"/>
                </a:solidFill>
              </a:rPr>
              <a:pPr/>
              <a:t>15</a:t>
            </a:fld>
            <a:r>
              <a:rPr lang="fr-FR" sz="1000" dirty="0">
                <a:solidFill>
                  <a:srgbClr val="3A7A8F"/>
                </a:solidFill>
              </a:rPr>
              <a:t> &gt;</a:t>
            </a:r>
            <a:endParaRPr lang="fr-FR" sz="1000" dirty="0"/>
          </a:p>
        </p:txBody>
      </p:sp>
      <p:pic>
        <p:nvPicPr>
          <p:cNvPr id="27652" name="Picture 4" descr="THERMO terrain 144_0001_rogn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7654925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78303" y="836712"/>
            <a:ext cx="7852796" cy="851297"/>
          </a:xfrm>
          <a:prstGeom prst="roundRect">
            <a:avLst/>
          </a:prstGeom>
          <a:solidFill>
            <a:srgbClr val="FF0000"/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fr-FR" dirty="0" smtClean="0"/>
              <a:t>25 terrils suivis : 15 – 20 k€ / 100 ha (+30 000 tous les 2 ans avec suivi aérien)</a:t>
            </a:r>
            <a:endParaRPr lang="fr-FR" dirty="0"/>
          </a:p>
        </p:txBody>
      </p:sp>
      <p:sp>
        <p:nvSpPr>
          <p:cNvPr id="7" name="Rectangle 6">
            <a:hlinkClick r:id="" action="ppaction://noaction"/>
          </p:cNvPr>
          <p:cNvSpPr/>
          <p:nvPr/>
        </p:nvSpPr>
        <p:spPr bwMode="auto">
          <a:xfrm>
            <a:off x="3862586" y="6093296"/>
            <a:ext cx="1152128" cy="432048"/>
          </a:xfrm>
          <a:prstGeom prst="rect">
            <a:avLst/>
          </a:prstGeom>
          <a:solidFill>
            <a:srgbClr val="906142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Return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375548" y="332656"/>
            <a:ext cx="8295456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fr-FR" sz="2200" b="1" dirty="0" smtClean="0">
                <a:solidFill>
                  <a:srgbClr val="906142"/>
                </a:solidFill>
              </a:rPr>
              <a:t>Suivi infra-rouge : terrils</a:t>
            </a:r>
            <a:endParaRPr lang="fr-FR" sz="2200" b="1" dirty="0">
              <a:solidFill>
                <a:srgbClr val="9061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6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3360C1-59AC-4482-9CA5-44DE2B176C71}" type="slidenum">
              <a:rPr lang="fr-FR" sz="1000">
                <a:solidFill>
                  <a:srgbClr val="3A7A8F"/>
                </a:solidFill>
              </a:rPr>
              <a:pPr/>
              <a:t>16</a:t>
            </a:fld>
            <a:r>
              <a:rPr lang="fr-FR" sz="1000" dirty="0">
                <a:solidFill>
                  <a:srgbClr val="3A7A8F"/>
                </a:solidFill>
              </a:rPr>
              <a:t> &gt;</a:t>
            </a:r>
            <a:endParaRPr lang="fr-FR" sz="1000" dirty="0"/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381000" y="304800"/>
            <a:ext cx="8295456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fr-FR" sz="2200" b="1" dirty="0" smtClean="0">
                <a:solidFill>
                  <a:srgbClr val="906142"/>
                </a:solidFill>
              </a:rPr>
              <a:t>Cartographie souterraine</a:t>
            </a:r>
            <a:endParaRPr lang="fr-FR" sz="2200" b="1" dirty="0">
              <a:solidFill>
                <a:srgbClr val="90614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69" y="692695"/>
            <a:ext cx="4182150" cy="228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904" y="404664"/>
            <a:ext cx="218443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6" y="3667100"/>
            <a:ext cx="3522960" cy="264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3793408"/>
            <a:ext cx="2030949" cy="270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0546"/>
            <a:ext cx="2045494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96480"/>
            <a:ext cx="2238636" cy="298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15474" y="3068960"/>
            <a:ext cx="3940502" cy="4308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fr-FR" dirty="0"/>
              <a:t>Besoin de développement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6699"/>
                </a:solidFill>
              </a:rPr>
              <a:t>Bilan des enjeux et besoins</a:t>
            </a:r>
            <a:endParaRPr lang="fr-FR" b="1" dirty="0">
              <a:solidFill>
                <a:srgbClr val="006699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196752"/>
            <a:ext cx="7488832" cy="5184576"/>
          </a:xfrm>
        </p:spPr>
        <p:txBody>
          <a:bodyPr/>
          <a:lstStyle/>
          <a:p>
            <a:r>
              <a:rPr lang="fr-FR" b="0" dirty="0" smtClean="0"/>
              <a:t>Besoins pour différents </a:t>
            </a:r>
            <a:r>
              <a:rPr lang="fr-FR" dirty="0" smtClean="0"/>
              <a:t>monitoring</a:t>
            </a:r>
            <a:r>
              <a:rPr lang="fr-FR" b="0" dirty="0" smtClean="0"/>
              <a:t> environnementaux, morphodynamiques, etc. </a:t>
            </a:r>
          </a:p>
          <a:p>
            <a:pPr lvl="1"/>
            <a:endParaRPr lang="fr-FR" dirty="0"/>
          </a:p>
          <a:p>
            <a:r>
              <a:rPr lang="fr-FR" b="0" dirty="0" smtClean="0"/>
              <a:t>Besoins en données télédétectées : </a:t>
            </a:r>
          </a:p>
          <a:p>
            <a:pPr lvl="1"/>
            <a:r>
              <a:rPr lang="fr-FR" b="1" dirty="0" smtClean="0"/>
              <a:t>imagerie</a:t>
            </a:r>
            <a:r>
              <a:rPr lang="fr-FR" b="0" dirty="0" smtClean="0"/>
              <a:t> pour la photo-interprétation, la topographie, le couvert végétal, etc. </a:t>
            </a:r>
          </a:p>
          <a:p>
            <a:pPr lvl="1"/>
            <a:r>
              <a:rPr lang="fr-FR" b="0" dirty="0" smtClean="0"/>
              <a:t>mais aussi </a:t>
            </a:r>
            <a:r>
              <a:rPr lang="fr-FR" b="1" dirty="0" smtClean="0"/>
              <a:t>potentiellement pour prélèvements </a:t>
            </a:r>
            <a:r>
              <a:rPr lang="fr-FR" b="0" dirty="0" smtClean="0"/>
              <a:t>directs…</a:t>
            </a:r>
          </a:p>
          <a:p>
            <a:endParaRPr lang="fr-FR" b="0" dirty="0"/>
          </a:p>
          <a:p>
            <a:r>
              <a:rPr lang="fr-FR" b="0" dirty="0" smtClean="0"/>
              <a:t>Avantages : accessibilité, sécurité, efficacité (rapport temps / quantité / qualité donnée)</a:t>
            </a:r>
          </a:p>
          <a:p>
            <a:endParaRPr lang="fr-FR" b="0" dirty="0"/>
          </a:p>
          <a:p>
            <a:r>
              <a:rPr lang="fr-FR" b="0" dirty="0" smtClean="0"/>
              <a:t>Une prise de conscience progressive…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chemeClr val="tx1"/>
                </a:solidFill>
              </a:rPr>
              <a:t> </a:t>
            </a:r>
            <a:fld id="{D39DB676-2AB4-4B7A-BB3B-B5E5BF0B5760}" type="slidenum">
              <a:rPr lang="fr-FR" b="0" smtClean="0">
                <a:solidFill>
                  <a:schemeClr val="tx1"/>
                </a:solidFill>
              </a:rPr>
              <a:pPr>
                <a:defRPr/>
              </a:pPr>
              <a:t>17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07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6699"/>
                </a:solidFill>
              </a:rPr>
              <a:t>BRGM et géosciences</a:t>
            </a:r>
            <a:endParaRPr lang="fr-FR" b="1" dirty="0">
              <a:solidFill>
                <a:srgbClr val="006699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750" y="1125538"/>
            <a:ext cx="8064698" cy="5183782"/>
          </a:xfrm>
        </p:spPr>
        <p:txBody>
          <a:bodyPr/>
          <a:lstStyle/>
          <a:p>
            <a:r>
              <a:rPr lang="fr-FR" dirty="0" smtClean="0"/>
              <a:t> Bureau </a:t>
            </a:r>
            <a:r>
              <a:rPr lang="fr-FR" dirty="0"/>
              <a:t>de Recherches Géologiques et </a:t>
            </a:r>
            <a:r>
              <a:rPr lang="fr-FR" dirty="0" smtClean="0"/>
              <a:t>Minières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« Etablissement </a:t>
            </a:r>
            <a:r>
              <a:rPr lang="fr-FR" dirty="0"/>
              <a:t>public de référence dans les applications des sciences de la Terre pour gérer les ressources et les risques du sol et du </a:t>
            </a:r>
            <a:r>
              <a:rPr lang="fr-FR" dirty="0" smtClean="0"/>
              <a:t>sous-sol »</a:t>
            </a:r>
          </a:p>
          <a:p>
            <a:endParaRPr lang="fr-FR" dirty="0"/>
          </a:p>
          <a:p>
            <a:r>
              <a:rPr lang="fr-FR" dirty="0" smtClean="0"/>
              <a:t>Domaines d’applications :</a:t>
            </a:r>
          </a:p>
          <a:p>
            <a:pPr lvl="1"/>
            <a:r>
              <a:rPr lang="fr-FR" dirty="0" smtClean="0"/>
              <a:t>Géologie</a:t>
            </a:r>
          </a:p>
          <a:p>
            <a:pPr lvl="1"/>
            <a:r>
              <a:rPr lang="fr-FR" dirty="0" smtClean="0"/>
              <a:t>Risques naturels</a:t>
            </a:r>
          </a:p>
          <a:p>
            <a:pPr lvl="1"/>
            <a:r>
              <a:rPr lang="fr-FR" dirty="0" smtClean="0"/>
              <a:t>Eaux souterraines</a:t>
            </a:r>
          </a:p>
          <a:p>
            <a:pPr lvl="1"/>
            <a:r>
              <a:rPr lang="fr-FR" dirty="0" smtClean="0"/>
              <a:t>Mine et après-mine</a:t>
            </a:r>
          </a:p>
          <a:p>
            <a:pPr lvl="1"/>
            <a:r>
              <a:rPr lang="fr-FR" dirty="0" smtClean="0"/>
              <a:t>Géothermie</a:t>
            </a:r>
          </a:p>
          <a:p>
            <a:pPr lvl="1"/>
            <a:r>
              <a:rPr lang="fr-FR" dirty="0" smtClean="0"/>
              <a:t>Etc.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chemeClr val="tx1"/>
                </a:solidFill>
              </a:rPr>
              <a:t> </a:t>
            </a:r>
            <a:fld id="{D39DB676-2AB4-4B7A-BB3B-B5E5BF0B5760}" type="slidenum">
              <a:rPr lang="fr-FR" b="0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89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5791200" cy="609600"/>
          </a:xfrm>
        </p:spPr>
        <p:txBody>
          <a:bodyPr/>
          <a:lstStyle/>
          <a:p>
            <a:r>
              <a:rPr lang="fr-FR" b="1" dirty="0" smtClean="0">
                <a:solidFill>
                  <a:srgbClr val="006699"/>
                </a:solidFill>
              </a:rPr>
              <a:t>BRGM et géosciences</a:t>
            </a:r>
            <a:endParaRPr lang="fr-FR" b="1" dirty="0">
              <a:solidFill>
                <a:srgbClr val="006699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539750" y="1125538"/>
            <a:ext cx="8064698" cy="5183782"/>
          </a:xfrm>
        </p:spPr>
        <p:txBody>
          <a:bodyPr/>
          <a:lstStyle/>
          <a:p>
            <a:r>
              <a:rPr lang="fr-FR" dirty="0" smtClean="0"/>
              <a:t> Bureau </a:t>
            </a:r>
            <a:r>
              <a:rPr lang="fr-FR" dirty="0"/>
              <a:t>de Recherches Géologiques et </a:t>
            </a:r>
            <a:r>
              <a:rPr lang="fr-FR" dirty="0" smtClean="0"/>
              <a:t>Minières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« Etablissement </a:t>
            </a:r>
            <a:r>
              <a:rPr lang="fr-FR" dirty="0"/>
              <a:t>public de référence dans les applications des sciences de la Terre pour gérer les ressources et les risques du sol et du </a:t>
            </a:r>
            <a:r>
              <a:rPr lang="fr-FR" dirty="0" smtClean="0"/>
              <a:t>sous-sol »</a:t>
            </a:r>
          </a:p>
          <a:p>
            <a:endParaRPr lang="fr-FR" dirty="0"/>
          </a:p>
          <a:p>
            <a:r>
              <a:rPr lang="fr-FR" dirty="0" smtClean="0"/>
              <a:t>Domaines d’applications :</a:t>
            </a:r>
          </a:p>
          <a:p>
            <a:pPr lvl="1"/>
            <a:r>
              <a:rPr lang="fr-FR" dirty="0" smtClean="0"/>
              <a:t>Géologie</a:t>
            </a:r>
          </a:p>
          <a:p>
            <a:pPr lvl="1"/>
            <a:r>
              <a:rPr lang="fr-FR" dirty="0" smtClean="0"/>
              <a:t>Risques naturels</a:t>
            </a:r>
          </a:p>
          <a:p>
            <a:pPr lvl="1"/>
            <a:r>
              <a:rPr lang="fr-FR" dirty="0" smtClean="0"/>
              <a:t>Eaux souterraines</a:t>
            </a:r>
          </a:p>
          <a:p>
            <a:pPr lvl="1"/>
            <a:r>
              <a:rPr lang="fr-FR" dirty="0" smtClean="0">
                <a:solidFill>
                  <a:srgbClr val="FF0000"/>
                </a:solidFill>
              </a:rPr>
              <a:t>Mine et après-mine</a:t>
            </a:r>
          </a:p>
          <a:p>
            <a:pPr lvl="1"/>
            <a:r>
              <a:rPr lang="fr-FR" dirty="0" smtClean="0"/>
              <a:t>Géothermie</a:t>
            </a:r>
          </a:p>
          <a:p>
            <a:pPr lvl="1"/>
            <a:r>
              <a:rPr lang="fr-FR" dirty="0" smtClean="0"/>
              <a:t>Etc.</a:t>
            </a: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858000" y="6553200"/>
            <a:ext cx="1981200" cy="304800"/>
          </a:xfrm>
        </p:spPr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chemeClr val="tx1"/>
                </a:solidFill>
              </a:rPr>
              <a:t> </a:t>
            </a:r>
            <a:fld id="{D39DB676-2AB4-4B7A-BB3B-B5E5BF0B5760}" type="slidenum">
              <a:rPr lang="fr-FR" b="0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331640" y="4365104"/>
            <a:ext cx="1872208" cy="36004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331640" y="5013176"/>
            <a:ext cx="2088232" cy="36004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 bwMode="auto">
          <a:xfrm>
            <a:off x="3203848" y="4545124"/>
            <a:ext cx="93610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ZoneTexte 11"/>
          <p:cNvSpPr txBox="1"/>
          <p:nvPr/>
        </p:nvSpPr>
        <p:spPr>
          <a:xfrm>
            <a:off x="4067944" y="4329680"/>
            <a:ext cx="3240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Littoral et risques côtiers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8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6699"/>
                </a:solidFill>
              </a:rPr>
              <a:t>Littoral et risques côtiers</a:t>
            </a:r>
            <a:endParaRPr lang="fr-FR" b="1" dirty="0">
              <a:solidFill>
                <a:srgbClr val="006699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1412776"/>
            <a:ext cx="7848600" cy="3744416"/>
          </a:xfrm>
        </p:spPr>
        <p:txBody>
          <a:bodyPr/>
          <a:lstStyle/>
          <a:p>
            <a:r>
              <a:rPr lang="fr-FR" dirty="0" smtClean="0"/>
              <a:t>3 cadres d’applications (programmes scientifiques) :</a:t>
            </a:r>
            <a:endParaRPr lang="fr-FR" dirty="0"/>
          </a:p>
          <a:p>
            <a:endParaRPr lang="fr-FR" dirty="0" smtClean="0"/>
          </a:p>
          <a:p>
            <a:pPr lvl="1"/>
            <a:r>
              <a:rPr lang="fr-FR" b="1" dirty="0" smtClean="0"/>
              <a:t>Risques côtiers </a:t>
            </a:r>
            <a:r>
              <a:rPr lang="fr-FR" dirty="0" smtClean="0"/>
              <a:t>: érosion côtière </a:t>
            </a:r>
            <a:r>
              <a:rPr lang="fr-FR" dirty="0"/>
              <a:t>et submersions </a:t>
            </a:r>
            <a:r>
              <a:rPr lang="fr-FR" dirty="0" smtClean="0"/>
              <a:t>marines (tempête, cyclones et tsunamis)</a:t>
            </a:r>
          </a:p>
          <a:p>
            <a:endParaRPr lang="fr-FR" dirty="0"/>
          </a:p>
          <a:p>
            <a:pPr lvl="1"/>
            <a:r>
              <a:rPr lang="fr-FR" b="1" dirty="0"/>
              <a:t>Observatoires</a:t>
            </a:r>
            <a:r>
              <a:rPr lang="fr-FR" dirty="0"/>
              <a:t> </a:t>
            </a:r>
            <a:r>
              <a:rPr lang="fr-FR" dirty="0" smtClean="0"/>
              <a:t>de la dynamique littorale pour la gestion de la bande côtière</a:t>
            </a:r>
          </a:p>
          <a:p>
            <a:endParaRPr lang="fr-FR" dirty="0"/>
          </a:p>
          <a:p>
            <a:pPr lvl="1"/>
            <a:r>
              <a:rPr lang="fr-FR" b="1" dirty="0"/>
              <a:t>Directives européennes </a:t>
            </a:r>
            <a:r>
              <a:rPr lang="fr-FR" dirty="0"/>
              <a:t>DCE et DCSMM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chemeClr val="tx1"/>
                </a:solidFill>
              </a:rPr>
              <a:t> </a:t>
            </a:r>
            <a:fld id="{D39DB676-2AB4-4B7A-BB3B-B5E5BF0B5760}" type="slidenum">
              <a:rPr lang="fr-FR" b="0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7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41" y="4433714"/>
            <a:ext cx="8351837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071320" cy="609600"/>
          </a:xfrm>
        </p:spPr>
        <p:txBody>
          <a:bodyPr/>
          <a:lstStyle/>
          <a:p>
            <a:r>
              <a:rPr lang="fr-FR" b="1" dirty="0" smtClean="0">
                <a:solidFill>
                  <a:srgbClr val="006699"/>
                </a:solidFill>
              </a:rPr>
              <a:t>Risques submersion marine</a:t>
            </a:r>
            <a:endParaRPr lang="fr-FR" b="1" dirty="0">
              <a:solidFill>
                <a:srgbClr val="00669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 &gt;</a:t>
            </a:r>
            <a:r>
              <a:rPr lang="fr-FR" smtClean="0">
                <a:solidFill>
                  <a:schemeClr val="tx1"/>
                </a:solidFill>
              </a:rPr>
              <a:t> </a:t>
            </a:r>
            <a:fld id="{D39DB676-2AB4-4B7A-BB3B-B5E5BF0B5760}" type="slidenum">
              <a:rPr lang="fr-FR" b="0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539552" y="1052736"/>
            <a:ext cx="7998817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fr-FR" sz="2000" u="sng" dirty="0" smtClean="0"/>
              <a:t>Suivi d’évènement :</a:t>
            </a:r>
            <a:endParaRPr lang="fr-FR" sz="2000" dirty="0" smtClean="0"/>
          </a:p>
          <a:p>
            <a:pPr lvl="1">
              <a:defRPr/>
            </a:pPr>
            <a:r>
              <a:rPr lang="fr-FR" sz="1800" dirty="0" smtClean="0"/>
              <a:t>Ex : </a:t>
            </a:r>
            <a:r>
              <a:rPr lang="fr-FR" sz="1800" b="1" dirty="0" err="1" smtClean="0"/>
              <a:t>Xynthia</a:t>
            </a:r>
            <a:r>
              <a:rPr lang="fr-FR" sz="1800" dirty="0" smtClean="0"/>
              <a:t> - brèche de la Belle Henriette, la Faute sur Mer (85) </a:t>
            </a:r>
          </a:p>
          <a:p>
            <a:pPr marL="457200" lvl="1" indent="0">
              <a:buFont typeface="Times New Roman" pitchFamily="18" charset="0"/>
              <a:buNone/>
              <a:defRPr/>
            </a:pPr>
            <a:endParaRPr lang="fr-FR" sz="1800" dirty="0" smtClean="0"/>
          </a:p>
        </p:txBody>
      </p:sp>
      <p:grpSp>
        <p:nvGrpSpPr>
          <p:cNvPr id="8" name="Groupe 7"/>
          <p:cNvGrpSpPr/>
          <p:nvPr/>
        </p:nvGrpSpPr>
        <p:grpSpPr>
          <a:xfrm>
            <a:off x="5004048" y="2204864"/>
            <a:ext cx="3678337" cy="2801888"/>
            <a:chOff x="1333500" y="2209800"/>
            <a:chExt cx="6270625" cy="38100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00" y="2209800"/>
              <a:ext cx="6270625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3182938" y="3389313"/>
              <a:ext cx="2325687" cy="1552575"/>
            </a:xfrm>
            <a:prstGeom prst="rect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Rectangle 7"/>
          <p:cNvSpPr txBox="1">
            <a:spLocks noChangeArrowheads="1"/>
          </p:cNvSpPr>
          <p:nvPr/>
        </p:nvSpPr>
        <p:spPr bwMode="auto">
          <a:xfrm>
            <a:off x="521841" y="1996199"/>
            <a:ext cx="4482207" cy="316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7A8F"/>
              </a:buClr>
              <a:buSzPct val="150000"/>
              <a:buChar char="&gt;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7A8F"/>
              </a:buClr>
              <a:buSzPct val="15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7A8F"/>
              </a:buClr>
              <a:buSzPct val="15000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fr-FR" sz="2000" dirty="0" smtClean="0"/>
              <a:t>Permet :</a:t>
            </a:r>
            <a:endParaRPr lang="fr-FR" sz="1200" dirty="0" smtClean="0"/>
          </a:p>
          <a:p>
            <a:pPr lvl="1">
              <a:defRPr/>
            </a:pPr>
            <a:r>
              <a:rPr lang="fr-FR" sz="1800" dirty="0"/>
              <a:t>d</a:t>
            </a:r>
            <a:r>
              <a:rPr lang="fr-FR" sz="1800" dirty="0" smtClean="0"/>
              <a:t>’améliorer et préciser les observations terrains</a:t>
            </a:r>
          </a:p>
          <a:p>
            <a:pPr marL="457200" lvl="1" indent="0">
              <a:buNone/>
              <a:defRPr/>
            </a:pPr>
            <a:endParaRPr lang="fr-FR" sz="1800" dirty="0" smtClean="0"/>
          </a:p>
          <a:p>
            <a:pPr lvl="1">
              <a:defRPr/>
            </a:pPr>
            <a:r>
              <a:rPr lang="fr-FR" sz="1800" dirty="0" smtClean="0"/>
              <a:t>quantifier </a:t>
            </a:r>
            <a:r>
              <a:rPr lang="fr-FR" sz="1800" dirty="0"/>
              <a:t>l’inondation, vue aérienne simultanée aux observations terrains</a:t>
            </a:r>
          </a:p>
          <a:p>
            <a:pPr lvl="1">
              <a:defRPr/>
            </a:pPr>
            <a:endParaRPr lang="fr-FR" sz="1800" dirty="0" smtClean="0"/>
          </a:p>
          <a:p>
            <a:pPr marL="457200" lvl="1" indent="0">
              <a:buFont typeface="Times New Roman" pitchFamily="18" charset="0"/>
              <a:buNone/>
              <a:defRPr/>
            </a:pPr>
            <a:endParaRPr lang="fr-FR" sz="1800" dirty="0" smtClean="0"/>
          </a:p>
        </p:txBody>
      </p:sp>
      <p:sp>
        <p:nvSpPr>
          <p:cNvPr id="11" name="ZoneTexte 3"/>
          <p:cNvSpPr txBox="1">
            <a:spLocks noChangeArrowheads="1"/>
          </p:cNvSpPr>
          <p:nvPr/>
        </p:nvSpPr>
        <p:spPr bwMode="auto">
          <a:xfrm>
            <a:off x="4788024" y="6546298"/>
            <a:ext cx="15700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neva" charset="0"/>
              </a:defRPr>
            </a:lvl9pPr>
          </a:lstStyle>
          <a:p>
            <a:r>
              <a:rPr lang="fr-FR" sz="1100" i="1" dirty="0"/>
              <a:t>Photo : M. Garcin</a:t>
            </a:r>
          </a:p>
        </p:txBody>
      </p:sp>
    </p:spTree>
    <p:extLst>
      <p:ext uri="{BB962C8B-B14F-4D97-AF65-F5344CB8AC3E}">
        <p14:creationId xmlns:p14="http://schemas.microsoft.com/office/powerpoint/2010/main" val="378184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81000" y="65532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r>
              <a:rPr lang="fr-FR" sz="1000">
                <a:latin typeface="Arial" charset="0"/>
              </a:rPr>
              <a:t>17/03/2014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858000" y="65532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algn="r"/>
            <a:r>
              <a:rPr lang="fr-FR" sz="1000" b="1">
                <a:solidFill>
                  <a:srgbClr val="3A7A8F"/>
                </a:solidFill>
                <a:latin typeface="Arial" charset="0"/>
              </a:rPr>
              <a:t> &gt;</a:t>
            </a:r>
            <a:r>
              <a:rPr lang="fr-FR" sz="1000" b="1">
                <a:latin typeface="Arial" charset="0"/>
              </a:rPr>
              <a:t> </a:t>
            </a:r>
            <a:r>
              <a:rPr lang="fr-FR" sz="1000">
                <a:latin typeface="Arial" charset="0"/>
              </a:rPr>
              <a:t>2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81000" y="6248400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r>
              <a:rPr lang="fr-FR" sz="1000" b="1">
                <a:latin typeface="Arial" charset="0"/>
              </a:rPr>
              <a:t>DRP/R3C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858000" y="65532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algn="r"/>
            <a:r>
              <a:rPr lang="fr-FR" sz="1000" b="1">
                <a:solidFill>
                  <a:srgbClr val="66CCCC"/>
                </a:solidFill>
                <a:latin typeface="Arial" charset="0"/>
              </a:rPr>
              <a:t> &gt;</a:t>
            </a:r>
            <a:r>
              <a:rPr lang="fr-FR" sz="1000" b="1">
                <a:latin typeface="Arial" charset="0"/>
              </a:rPr>
              <a:t> </a:t>
            </a:r>
            <a:r>
              <a:rPr lang="fr-FR" sz="1000">
                <a:latin typeface="Arial" charset="0"/>
              </a:rPr>
              <a:t>2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071320" cy="609600"/>
          </a:xfrm>
          <a:noFill/>
        </p:spPr>
        <p:txBody>
          <a:bodyPr/>
          <a:lstStyle/>
          <a:p>
            <a:r>
              <a:rPr lang="fr-FR" b="1" dirty="0" smtClean="0">
                <a:solidFill>
                  <a:srgbClr val="006699"/>
                </a:solidFill>
              </a:rPr>
              <a:t>Risque Erosion / Observatoire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67544" y="898778"/>
            <a:ext cx="6248400" cy="4495800"/>
          </a:xfrm>
          <a:noFill/>
        </p:spPr>
        <p:txBody>
          <a:bodyPr/>
          <a:lstStyle/>
          <a:p>
            <a:r>
              <a:rPr lang="fr-FR" dirty="0" smtClean="0"/>
              <a:t>Observatoire du Trait de Côte</a:t>
            </a:r>
          </a:p>
          <a:p>
            <a:pPr lvl="1"/>
            <a:r>
              <a:rPr lang="fr-FR" dirty="0" smtClean="0"/>
              <a:t>Ex : Plage du Petit Nice</a:t>
            </a:r>
            <a:endParaRPr lang="fr-FR" dirty="0"/>
          </a:p>
          <a:p>
            <a:pPr lvl="1"/>
            <a:r>
              <a:rPr lang="fr-FR" dirty="0"/>
              <a:t>Une dynamique très active (journalière), une zone d’étude relativement vaste (pour un suivi topo in situ complet) et complexe (présence de </a:t>
            </a:r>
            <a:r>
              <a:rPr lang="fr-FR" dirty="0" err="1"/>
              <a:t>paleosols</a:t>
            </a:r>
            <a:r>
              <a:rPr lang="fr-FR" dirty="0"/>
              <a:t>).</a:t>
            </a:r>
          </a:p>
          <a:p>
            <a:pPr lvl="1"/>
            <a:endParaRPr lang="fr-FR" dirty="0" smtClean="0"/>
          </a:p>
        </p:txBody>
      </p:sp>
      <p:pic>
        <p:nvPicPr>
          <p:cNvPr id="11" name="Picture 2" descr="compa-lidar05-12_petit_n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35759"/>
            <a:ext cx="4315176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85" y="2735260"/>
            <a:ext cx="2747835" cy="366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905" y="46678"/>
            <a:ext cx="2321095" cy="309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836" y="3140968"/>
            <a:ext cx="2443676" cy="325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9795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81000" y="65532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r>
              <a:rPr lang="fr-FR" sz="1000">
                <a:latin typeface="Arial" charset="0"/>
              </a:rPr>
              <a:t>17/03/2014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6858000" y="65532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algn="r"/>
            <a:r>
              <a:rPr lang="fr-FR" sz="1000" b="1">
                <a:solidFill>
                  <a:srgbClr val="3A7A8F"/>
                </a:solidFill>
                <a:latin typeface="Arial" charset="0"/>
              </a:rPr>
              <a:t> &gt;</a:t>
            </a:r>
            <a:r>
              <a:rPr lang="fr-FR" sz="1000" b="1">
                <a:latin typeface="Arial" charset="0"/>
              </a:rPr>
              <a:t> </a:t>
            </a:r>
            <a:r>
              <a:rPr lang="fr-FR" sz="1000">
                <a:latin typeface="Arial" charset="0"/>
              </a:rPr>
              <a:t>2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81000" y="6248400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r>
              <a:rPr lang="fr-FR" sz="1000" b="1">
                <a:latin typeface="Arial" charset="0"/>
              </a:rPr>
              <a:t>DRP/R3C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6858000" y="65532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algn="r"/>
            <a:r>
              <a:rPr lang="fr-FR" sz="1000" b="1">
                <a:solidFill>
                  <a:srgbClr val="66CCCC"/>
                </a:solidFill>
                <a:latin typeface="Arial" charset="0"/>
              </a:rPr>
              <a:t> &gt;</a:t>
            </a:r>
            <a:r>
              <a:rPr lang="fr-FR" sz="1000" b="1">
                <a:latin typeface="Arial" charset="0"/>
              </a:rPr>
              <a:t> </a:t>
            </a:r>
            <a:r>
              <a:rPr lang="fr-FR" sz="1000">
                <a:latin typeface="Arial" charset="0"/>
              </a:rPr>
              <a:t>2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FR" b="1" dirty="0" smtClean="0">
                <a:solidFill>
                  <a:srgbClr val="006699"/>
                </a:solidFill>
              </a:rPr>
              <a:t>Observatoires du trait de côte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90563" y="990600"/>
            <a:ext cx="7913687" cy="5318720"/>
          </a:xfrm>
          <a:noFill/>
        </p:spPr>
        <p:txBody>
          <a:bodyPr/>
          <a:lstStyle/>
          <a:p>
            <a:r>
              <a:rPr lang="fr-FR" sz="2000" dirty="0" smtClean="0"/>
              <a:t>Erosion de falaise</a:t>
            </a:r>
          </a:p>
          <a:p>
            <a:pPr lvl="1"/>
            <a:r>
              <a:rPr lang="fr-FR" sz="1400" b="1" dirty="0" smtClean="0"/>
              <a:t>OCA :</a:t>
            </a:r>
            <a:r>
              <a:rPr lang="fr-FR" sz="1400" dirty="0" smtClean="0"/>
              <a:t> Pied de falaise inaccessible (Pointe de Ste Barbe, St Jean de </a:t>
            </a:r>
            <a:r>
              <a:rPr lang="fr-FR" sz="1400" dirty="0" err="1" smtClean="0"/>
              <a:t>Luz</a:t>
            </a:r>
            <a:r>
              <a:rPr lang="fr-FR" sz="1400" dirty="0" smtClean="0"/>
              <a:t>, Pays Basque)</a:t>
            </a:r>
            <a:endParaRPr lang="fr-FR" sz="1200" dirty="0" smtClean="0"/>
          </a:p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pPr lvl="2"/>
            <a:endParaRPr lang="fr-FR" sz="1200" dirty="0" smtClean="0"/>
          </a:p>
          <a:p>
            <a:pPr lvl="2"/>
            <a:endParaRPr lang="fr-FR" sz="1200" dirty="0"/>
          </a:p>
          <a:p>
            <a:pPr lvl="2"/>
            <a:endParaRPr lang="fr-FR" sz="1200" dirty="0" smtClean="0"/>
          </a:p>
          <a:p>
            <a:endParaRPr lang="fr-FR" sz="2000" dirty="0" smtClean="0"/>
          </a:p>
          <a:p>
            <a:r>
              <a:rPr lang="fr-FR" sz="2000" dirty="0" smtClean="0"/>
              <a:t>LRO : Observatoire de la côte sableuse catalane</a:t>
            </a:r>
          </a:p>
          <a:p>
            <a:pPr lvl="1"/>
            <a:r>
              <a:rPr lang="fr-FR" sz="1400" dirty="0" smtClean="0"/>
              <a:t>Migration des barres d’avant-côte ; évolution des embouchures</a:t>
            </a:r>
          </a:p>
          <a:p>
            <a:pPr marL="457200" lvl="1" indent="0">
              <a:buNone/>
            </a:pPr>
            <a:endParaRPr lang="fr-FR" sz="1400" dirty="0" smtClean="0"/>
          </a:p>
          <a:p>
            <a:r>
              <a:rPr lang="fr-FR" sz="2000" dirty="0" err="1" smtClean="0"/>
              <a:t>PdL</a:t>
            </a:r>
            <a:r>
              <a:rPr lang="fr-FR" sz="2000" dirty="0" smtClean="0"/>
              <a:t> : Observatoire des Pays de Mont</a:t>
            </a:r>
          </a:p>
          <a:p>
            <a:pPr lvl="1"/>
            <a:r>
              <a:rPr lang="fr-FR" sz="1400" dirty="0" smtClean="0"/>
              <a:t>Evolution des massifs dunaires</a:t>
            </a:r>
          </a:p>
          <a:p>
            <a:pPr marL="457200" lvl="1" indent="0">
              <a:buNone/>
            </a:pPr>
            <a:endParaRPr lang="fr-FR" sz="1400" dirty="0" smtClean="0"/>
          </a:p>
        </p:txBody>
      </p:sp>
      <p:pic>
        <p:nvPicPr>
          <p:cNvPr id="13320" name="Image 10" descr="\\Srvaqi01\DONNEES\Photos\Photos_OCA\Phototheque\Photos Observatoire classées\Michel Le Collen\1_Commandes_specifiques_BRGM\2010_04_18_Côte_Rocheuse\2010_04_18_Saint_Jean_de_Luz_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358" y="1772816"/>
            <a:ext cx="5351564" cy="25202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636587" y="2924944"/>
            <a:ext cx="2308225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r>
              <a:rPr lang="fr-FR" sz="900" i="1" dirty="0"/>
              <a:t>Cliché M. Le </a:t>
            </a:r>
            <a:r>
              <a:rPr lang="fr-FR" sz="900" i="1" dirty="0" err="1"/>
              <a:t>Collen</a:t>
            </a:r>
            <a:r>
              <a:rPr lang="fr-FR" sz="900" i="1" dirty="0"/>
              <a:t>, avril 2010, © Observatoire de la Côte Aquitaine)</a:t>
            </a:r>
          </a:p>
        </p:txBody>
      </p:sp>
    </p:spTree>
    <p:extLst>
      <p:ext uri="{BB962C8B-B14F-4D97-AF65-F5344CB8AC3E}">
        <p14:creationId xmlns:p14="http://schemas.microsoft.com/office/powerpoint/2010/main" val="11966810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996952"/>
            <a:ext cx="618107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81000" y="65532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r>
              <a:rPr lang="fr-FR" sz="1000">
                <a:latin typeface="Arial" charset="0"/>
              </a:rPr>
              <a:t>17/03/2014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858000" y="65532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algn="r"/>
            <a:r>
              <a:rPr lang="fr-FR" sz="1000" b="1">
                <a:solidFill>
                  <a:srgbClr val="3A7A8F"/>
                </a:solidFill>
                <a:latin typeface="Arial" charset="0"/>
              </a:rPr>
              <a:t> &gt;</a:t>
            </a:r>
            <a:r>
              <a:rPr lang="fr-FR" sz="1000" b="1">
                <a:latin typeface="Arial" charset="0"/>
              </a:rPr>
              <a:t> </a:t>
            </a:r>
            <a:r>
              <a:rPr lang="fr-FR" sz="1000">
                <a:latin typeface="Arial" charset="0"/>
              </a:rPr>
              <a:t>2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81000" y="6248400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r>
              <a:rPr lang="fr-FR" sz="1000" b="1">
                <a:latin typeface="Arial" charset="0"/>
              </a:rPr>
              <a:t>DRP/R3C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858000" y="65532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algn="r"/>
            <a:r>
              <a:rPr lang="fr-FR" sz="1000" b="1">
                <a:solidFill>
                  <a:srgbClr val="66CCCC"/>
                </a:solidFill>
                <a:latin typeface="Arial" charset="0"/>
              </a:rPr>
              <a:t> &gt;</a:t>
            </a:r>
            <a:r>
              <a:rPr lang="fr-FR" sz="1000" b="1">
                <a:latin typeface="Arial" charset="0"/>
              </a:rPr>
              <a:t> </a:t>
            </a:r>
            <a:r>
              <a:rPr lang="fr-FR" sz="1000">
                <a:latin typeface="Arial" charset="0"/>
              </a:rPr>
              <a:t>2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FR" b="1" dirty="0" smtClean="0">
                <a:solidFill>
                  <a:srgbClr val="006699"/>
                </a:solidFill>
              </a:rPr>
              <a:t>Directives européennes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11188" y="908050"/>
            <a:ext cx="8137525" cy="4672013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DCE</a:t>
            </a:r>
          </a:p>
          <a:p>
            <a:pPr lvl="1">
              <a:defRPr/>
            </a:pPr>
            <a:r>
              <a:rPr lang="fr-FR" dirty="0" smtClean="0"/>
              <a:t>Zones d'influence des ouvrages littoraux</a:t>
            </a:r>
          </a:p>
          <a:p>
            <a:pPr lvl="1">
              <a:defRPr/>
            </a:pPr>
            <a:r>
              <a:rPr lang="fr-FR" dirty="0" smtClean="0"/>
              <a:t>Protocoles à définir et améliorer : analyse d’ortho-photographies, cartographie, compléments terrains</a:t>
            </a:r>
          </a:p>
          <a:p>
            <a:pPr marL="914400" lvl="2" indent="0">
              <a:buFontTx/>
              <a:buNone/>
              <a:defRPr/>
            </a:pPr>
            <a:r>
              <a:rPr lang="fr-FR" dirty="0" smtClean="0"/>
              <a:t>Exemple : Base MEDAM (Université de Nice Sophia Antipolis)</a:t>
            </a:r>
            <a:r>
              <a:rPr lang="fr-FR" sz="1200" dirty="0" smtClean="0"/>
              <a:t>.</a:t>
            </a:r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6191250" y="4954588"/>
            <a:ext cx="2413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fr-FR" sz="1200" i="1">
                <a:latin typeface="Arial" charset="0"/>
              </a:rPr>
              <a:t>Source : </a:t>
            </a:r>
            <a:r>
              <a:rPr lang="fr-FR" sz="1200" i="1">
                <a:latin typeface="Arial" charset="0"/>
                <a:hlinkClick r:id="rId4"/>
              </a:rPr>
              <a:t>http://www.medam.org/</a:t>
            </a:r>
            <a:r>
              <a:rPr lang="fr-FR" sz="1200" i="1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99727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1000" y="65532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r>
              <a:rPr lang="fr-FR" sz="1000">
                <a:latin typeface="Arial" charset="0"/>
              </a:rPr>
              <a:t>17/03/2014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6858000" y="65532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algn="r"/>
            <a:r>
              <a:rPr lang="fr-FR" sz="1000" b="1">
                <a:solidFill>
                  <a:srgbClr val="3A7A8F"/>
                </a:solidFill>
                <a:latin typeface="Arial" charset="0"/>
              </a:rPr>
              <a:t> &gt;</a:t>
            </a:r>
            <a:r>
              <a:rPr lang="fr-FR" sz="1000" b="1">
                <a:latin typeface="Arial" charset="0"/>
              </a:rPr>
              <a:t> </a:t>
            </a:r>
            <a:r>
              <a:rPr lang="fr-FR" sz="1000">
                <a:latin typeface="Arial" charset="0"/>
              </a:rPr>
              <a:t>2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81000" y="6248400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r>
              <a:rPr lang="fr-FR" sz="1000" b="1">
                <a:latin typeface="Arial" charset="0"/>
              </a:rPr>
              <a:t>DRP/R3C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6858000" y="65532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algn="r"/>
            <a:r>
              <a:rPr lang="fr-FR" sz="1000" b="1">
                <a:solidFill>
                  <a:srgbClr val="66CCCC"/>
                </a:solidFill>
                <a:latin typeface="Arial" charset="0"/>
              </a:rPr>
              <a:t> &gt;</a:t>
            </a:r>
            <a:r>
              <a:rPr lang="fr-FR" sz="1000" b="1">
                <a:latin typeface="Arial" charset="0"/>
              </a:rPr>
              <a:t> </a:t>
            </a:r>
            <a:r>
              <a:rPr lang="fr-FR" sz="1000">
                <a:latin typeface="Arial" charset="0"/>
              </a:rPr>
              <a:t>2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FR" b="1" dirty="0" smtClean="0">
                <a:solidFill>
                  <a:srgbClr val="006699"/>
                </a:solidFill>
              </a:rPr>
              <a:t>Directives européennes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27088" y="1052513"/>
            <a:ext cx="7417320" cy="4670425"/>
          </a:xfrm>
          <a:noFill/>
        </p:spPr>
        <p:txBody>
          <a:bodyPr/>
          <a:lstStyle/>
          <a:p>
            <a:r>
              <a:rPr lang="fr-FR" dirty="0" smtClean="0"/>
              <a:t>DCSMM</a:t>
            </a:r>
          </a:p>
          <a:p>
            <a:pPr lvl="1"/>
            <a:r>
              <a:rPr lang="fr-FR" dirty="0" smtClean="0"/>
              <a:t>Directive cadre Stratégie du Milieu Marin</a:t>
            </a:r>
          </a:p>
          <a:p>
            <a:pPr lvl="1"/>
            <a:r>
              <a:rPr lang="fr-FR" dirty="0" smtClean="0"/>
              <a:t>BRGM intervient sur les questions « d’intégrité du fond marin »</a:t>
            </a:r>
          </a:p>
          <a:p>
            <a:pPr lvl="1"/>
            <a:r>
              <a:rPr lang="fr-FR" dirty="0" smtClean="0"/>
              <a:t>Aménagement littoraux sont pris en compte, ainsi que d’autres activités et actions anthropiques à prendre en compte : mouillages forains, fréquentation plage ou pêche à pied, conchyliculture, dragage etc.</a:t>
            </a:r>
          </a:p>
          <a:p>
            <a:pPr lvl="1"/>
            <a:r>
              <a:rPr lang="fr-FR" dirty="0" smtClean="0"/>
              <a:t>Protocoles et bases de données à définir et construire dans le cadre d’un Programme de Surveillance.</a:t>
            </a:r>
          </a:p>
          <a:p>
            <a:pPr lvl="1"/>
            <a:endParaRPr lang="fr-FR" dirty="0" smtClean="0"/>
          </a:p>
        </p:txBody>
      </p:sp>
      <p:sp>
        <p:nvSpPr>
          <p:cNvPr id="15368" name="Rectangle 9"/>
          <p:cNvSpPr>
            <a:spLocks noChangeArrowheads="1"/>
          </p:cNvSpPr>
          <p:nvPr/>
        </p:nvSpPr>
        <p:spPr bwMode="auto">
          <a:xfrm>
            <a:off x="4668838" y="4164013"/>
            <a:ext cx="3695700" cy="116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r>
              <a:rPr lang="fr-FR" sz="1400">
                <a:latin typeface="Arial" charset="0"/>
              </a:rPr>
              <a:t>Fréquentation de mouillages forains par les bateau de plaisance :</a:t>
            </a:r>
          </a:p>
          <a:p>
            <a:r>
              <a:rPr lang="fr-FR" sz="1400">
                <a:latin typeface="Arial" charset="0"/>
              </a:rPr>
              <a:t>Impact sur les fonds marins à herbiers</a:t>
            </a:r>
          </a:p>
          <a:p>
            <a:r>
              <a:rPr lang="fr-FR" sz="1400">
                <a:latin typeface="Arial" charset="0"/>
              </a:rPr>
              <a:t>Observatoire aérien méditerranéen</a:t>
            </a:r>
          </a:p>
          <a:p>
            <a:r>
              <a:rPr lang="fr-FR" sz="1400">
                <a:latin typeface="Arial" charset="0"/>
              </a:rPr>
              <a:t>Source : </a:t>
            </a:r>
            <a:r>
              <a:rPr lang="fr-FR" sz="1400">
                <a:latin typeface="Arial" charset="0"/>
                <a:hlinkClick r:id="rId3"/>
              </a:rPr>
              <a:t>www.medobs.fr</a:t>
            </a:r>
            <a:r>
              <a:rPr lang="fr-FR" sz="1400">
                <a:latin typeface="Arial" charset="0"/>
              </a:rPr>
              <a:t> </a:t>
            </a:r>
          </a:p>
        </p:txBody>
      </p:sp>
      <p:pic>
        <p:nvPicPr>
          <p:cNvPr id="153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4005263"/>
            <a:ext cx="3194050" cy="241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6932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BRGM">
  <a:themeElements>
    <a:clrScheme name="modèleBRG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BRG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BRG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BRG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BRG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BRG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BRG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BRG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BRG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nception personnalisée">
  <a:themeElements>
    <a:clrScheme name="1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rgm">
  <a:themeElements>
    <a:clrScheme name="brg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g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rg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g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g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g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g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g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g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g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g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g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g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g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Stratégie Internationale finale Comité International</Template>
  <TotalTime>27359</TotalTime>
  <Words>623</Words>
  <Application>Microsoft Office PowerPoint</Application>
  <PresentationFormat>Affichage à l'écran (4:3)</PresentationFormat>
  <Paragraphs>168</Paragraphs>
  <Slides>17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17</vt:i4>
      </vt:variant>
    </vt:vector>
  </HeadingPairs>
  <TitlesOfParts>
    <vt:vector size="20" baseType="lpstr">
      <vt:lpstr>modèleBRGM</vt:lpstr>
      <vt:lpstr>1_Conception personnalisée</vt:lpstr>
      <vt:lpstr>brgm</vt:lpstr>
      <vt:lpstr>Intérêt des drones dans le domaine des géosciences : deux exemples d’application sur le littoral et les mines  Ywenn De la Torre* Franck Desmazes** Gaël Bellenfant***</vt:lpstr>
      <vt:lpstr>BRGM et géosciences</vt:lpstr>
      <vt:lpstr>BRGM et géosciences</vt:lpstr>
      <vt:lpstr>Littoral et risques côtiers</vt:lpstr>
      <vt:lpstr>Risques submersion marine</vt:lpstr>
      <vt:lpstr>Risque Erosion / Observatoire</vt:lpstr>
      <vt:lpstr>Observatoires du trait de côte</vt:lpstr>
      <vt:lpstr>Directives européennes</vt:lpstr>
      <vt:lpstr>Directives européennes</vt:lpstr>
      <vt:lpstr>Prévention et surveillance minière</vt:lpstr>
      <vt:lpstr>Suivi de site : exemple de l’ancienne mine d’or de Salsigne</vt:lpstr>
      <vt:lpstr>Présentation PowerPoint</vt:lpstr>
      <vt:lpstr>Exemple de subsidence: Angevillers (Lorraine)</vt:lpstr>
      <vt:lpstr>Présentation PowerPoint</vt:lpstr>
      <vt:lpstr>Présentation PowerPoint</vt:lpstr>
      <vt:lpstr>Présentation PowerPoint</vt:lpstr>
      <vt:lpstr>Bilan des enjeux et besoins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Oman_Muet_4p_Fr</dc:title>
  <dc:subject>Projet Wadi Ahin</dc:subject>
  <dc:creator>Bellenfant Gael</dc:creator>
  <cp:lastModifiedBy>Bergeat Charlène</cp:lastModifiedBy>
  <cp:revision>497</cp:revision>
  <cp:lastPrinted>2002-01-03T16:40:30Z</cp:lastPrinted>
  <dcterms:created xsi:type="dcterms:W3CDTF">2000-01-11T16:19:37Z</dcterms:created>
  <dcterms:modified xsi:type="dcterms:W3CDTF">2014-06-20T13:53:56Z</dcterms:modified>
</cp:coreProperties>
</file>