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slideLayouts/slideLayout44.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Lst>
  <p:notesMasterIdLst>
    <p:notesMasterId r:id="rId39"/>
  </p:notesMasterIdLst>
  <p:sldIdLst>
    <p:sldId id="256" r:id="rId6"/>
    <p:sldId id="260" r:id="rId7"/>
    <p:sldId id="300" r:id="rId8"/>
    <p:sldId id="310" r:id="rId9"/>
    <p:sldId id="311" r:id="rId10"/>
    <p:sldId id="301" r:id="rId11"/>
    <p:sldId id="302" r:id="rId12"/>
    <p:sldId id="303" r:id="rId13"/>
    <p:sldId id="304" r:id="rId14"/>
    <p:sldId id="305" r:id="rId15"/>
    <p:sldId id="262" r:id="rId16"/>
    <p:sldId id="258" r:id="rId17"/>
    <p:sldId id="270" r:id="rId18"/>
    <p:sldId id="265" r:id="rId19"/>
    <p:sldId id="271" r:id="rId20"/>
    <p:sldId id="263" r:id="rId21"/>
    <p:sldId id="272" r:id="rId22"/>
    <p:sldId id="261" r:id="rId23"/>
    <p:sldId id="269" r:id="rId24"/>
    <p:sldId id="264" r:id="rId25"/>
    <p:sldId id="309" r:id="rId26"/>
    <p:sldId id="268" r:id="rId27"/>
    <p:sldId id="308" r:id="rId28"/>
    <p:sldId id="273" r:id="rId29"/>
    <p:sldId id="306" r:id="rId30"/>
    <p:sldId id="307" r:id="rId31"/>
    <p:sldId id="288" r:id="rId32"/>
    <p:sldId id="290" r:id="rId33"/>
    <p:sldId id="289" r:id="rId34"/>
    <p:sldId id="297" r:id="rId35"/>
    <p:sldId id="298" r:id="rId36"/>
    <p:sldId id="299" r:id="rId37"/>
    <p:sldId id="312" r:id="rId3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5" d="100"/>
          <a:sy n="45" d="100"/>
        </p:scale>
        <p:origin x="-672"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8A63D5-8EE8-4246-AA77-5B9181F9B03A}" type="datetimeFigureOut">
              <a:rPr lang="fr-FR" smtClean="0"/>
              <a:pPr/>
              <a:t>25/06/2014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55132-560D-472A-9F55-AEDD3ABA663A}" type="slidenum">
              <a:rPr lang="fr-FR" smtClean="0"/>
              <a:pPr/>
              <a:t>‹N°›</a:t>
            </a:fld>
            <a:endParaRPr lang="fr-FR"/>
          </a:p>
        </p:txBody>
      </p:sp>
    </p:spTree>
    <p:extLst>
      <p:ext uri="{BB962C8B-B14F-4D97-AF65-F5344CB8AC3E}">
        <p14:creationId xmlns:p14="http://schemas.microsoft.com/office/powerpoint/2010/main" xmlns="" val="54803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Irstea</a:t>
            </a:r>
            <a:r>
              <a:rPr lang="fr-FR" dirty="0" smtClean="0"/>
              <a:t> a développé en 2009-2010 un utilitaire d’estimation rapide de la zone de propagation maximale de chutes de pierres basée sur le principe de la ligne d’énergie et de la méthode des cônes.</a:t>
            </a:r>
          </a:p>
          <a:p>
            <a:endParaRPr lang="fr-FR" dirty="0"/>
          </a:p>
        </p:txBody>
      </p:sp>
      <p:sp>
        <p:nvSpPr>
          <p:cNvPr id="4" name="Espace réservé du numéro de diapositive 3"/>
          <p:cNvSpPr>
            <a:spLocks noGrp="1"/>
          </p:cNvSpPr>
          <p:nvPr>
            <p:ph type="sldNum" sz="quarter" idx="10"/>
          </p:nvPr>
        </p:nvSpPr>
        <p:spPr/>
        <p:txBody>
          <a:bodyPr/>
          <a:lstStyle/>
          <a:p>
            <a:fld id="{7D655132-560D-472A-9F55-AEDD3ABA663A}" type="slidenum">
              <a:rPr lang="fr-FR" smtClean="0"/>
              <a:pPr/>
              <a:t>12</a:t>
            </a:fld>
            <a:endParaRPr lang="fr-FR"/>
          </a:p>
        </p:txBody>
      </p:sp>
    </p:spTree>
    <p:extLst>
      <p:ext uri="{BB962C8B-B14F-4D97-AF65-F5344CB8AC3E}">
        <p14:creationId xmlns:p14="http://schemas.microsoft.com/office/powerpoint/2010/main" xmlns="" val="689009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1"/>
          <p:cNvSpPr txBox="1">
            <a:spLocks noGrp="1" noRot="1" noChangeAspect="1" noChangeArrowheads="1"/>
          </p:cNvSpPr>
          <p:nvPr>
            <p:ph type="sldImg"/>
          </p:nvPr>
        </p:nvSpPr>
        <p:spPr bwMode="auto">
          <a:xfrm>
            <a:off x="1141413" y="685800"/>
            <a:ext cx="4573587"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684213" y="4343400"/>
            <a:ext cx="5475287" cy="41068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Capacité de déterminer gradients</a:t>
            </a:r>
            <a:r>
              <a:rPr lang="fr-FR" baseline="0" dirty="0" smtClean="0"/>
              <a:t> de protection qu’offre la forêt face à l’aléa chute de blocs</a:t>
            </a:r>
          </a:p>
          <a:p>
            <a:r>
              <a:rPr lang="fr-FR" baseline="0" dirty="0" smtClean="0"/>
              <a:t>Classification objet sur des images THRS (Pléiade – Spot6) segmentation précise (objets 5-10m), classification et </a:t>
            </a:r>
            <a:r>
              <a:rPr lang="fr-FR" baseline="0" dirty="0" err="1" smtClean="0"/>
              <a:t>carto</a:t>
            </a:r>
            <a:r>
              <a:rPr lang="fr-FR" baseline="0" dirty="0" smtClean="0"/>
              <a:t> des enjeux, zones de départ, zone de forêts jouant rôle de protection, mais besoin de plus de résolution pour aborder les données d’entrée des modèles 3D nécessitant MNT et MNS très précis (</a:t>
            </a:r>
            <a:r>
              <a:rPr lang="fr-FR" baseline="0" dirty="0" err="1" smtClean="0"/>
              <a:t>submétrique</a:t>
            </a:r>
            <a:r>
              <a:rPr lang="fr-FR" baseline="0" dirty="0" smtClean="0"/>
              <a:t>) tels que rugosité du sol, surfaces terrières comptage des houppiers, hauteur arbres,</a:t>
            </a:r>
            <a:endParaRPr lang="fr-FR" dirty="0"/>
          </a:p>
        </p:txBody>
      </p:sp>
      <p:sp>
        <p:nvSpPr>
          <p:cNvPr id="4" name="Espace réservé du numéro de diapositive 3"/>
          <p:cNvSpPr>
            <a:spLocks noGrp="1"/>
          </p:cNvSpPr>
          <p:nvPr>
            <p:ph type="sldNum" sz="quarter" idx="10"/>
          </p:nvPr>
        </p:nvSpPr>
        <p:spPr/>
        <p:txBody>
          <a:bodyPr/>
          <a:lstStyle/>
          <a:p>
            <a:fld id="{7D655132-560D-472A-9F55-AEDD3ABA663A}" type="slidenum">
              <a:rPr lang="fr-FR" smtClean="0"/>
              <a:pPr/>
              <a:t>14</a:t>
            </a:fld>
            <a:endParaRPr lang="fr-FR"/>
          </a:p>
        </p:txBody>
      </p:sp>
    </p:spTree>
    <p:extLst>
      <p:ext uri="{BB962C8B-B14F-4D97-AF65-F5344CB8AC3E}">
        <p14:creationId xmlns:p14="http://schemas.microsoft.com/office/powerpoint/2010/main" xmlns="" val="3239372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Rockyfor3D simule la trajectoire d’un bloc en 3D (représentation vectorielle), en calculant des séquences de chute libre dans l’air et de rebonds sur la surface de la pente, et d’impacts contre des arbres le cas échéant</a:t>
            </a:r>
          </a:p>
          <a:p>
            <a:endParaRPr lang="fr-FR" dirty="0"/>
          </a:p>
        </p:txBody>
      </p:sp>
      <p:sp>
        <p:nvSpPr>
          <p:cNvPr id="4" name="Espace réservé du numéro de diapositive 3"/>
          <p:cNvSpPr>
            <a:spLocks noGrp="1"/>
          </p:cNvSpPr>
          <p:nvPr>
            <p:ph type="sldNum" sz="quarter" idx="10"/>
          </p:nvPr>
        </p:nvSpPr>
        <p:spPr/>
        <p:txBody>
          <a:bodyPr/>
          <a:lstStyle/>
          <a:p>
            <a:fld id="{7D655132-560D-472A-9F55-AEDD3ABA663A}" type="slidenum">
              <a:rPr lang="fr-FR" smtClean="0"/>
              <a:pPr/>
              <a:t>18</a:t>
            </a:fld>
            <a:endParaRPr lang="fr-FR"/>
          </a:p>
        </p:txBody>
      </p:sp>
    </p:spTree>
    <p:extLst>
      <p:ext uri="{BB962C8B-B14F-4D97-AF65-F5344CB8AC3E}">
        <p14:creationId xmlns:p14="http://schemas.microsoft.com/office/powerpoint/2010/main" xmlns="" val="53675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E9AD490-C630-4F3D-A5F3-BDB827FEC8A8}" type="slidenum">
              <a:rPr lang="fr-FR" smtClean="0"/>
              <a:pPr>
                <a:defRPr/>
              </a:pPr>
              <a:t>21</a:t>
            </a:fld>
            <a:endParaRPr lang="fr-FR" dirty="0"/>
          </a:p>
        </p:txBody>
      </p:sp>
    </p:spTree>
    <p:extLst>
      <p:ext uri="{BB962C8B-B14F-4D97-AF65-F5344CB8AC3E}">
        <p14:creationId xmlns:p14="http://schemas.microsoft.com/office/powerpoint/2010/main" xmlns="" val="169492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6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p:cNvSpPr txBox="1">
            <a:spLocks noGrp="1" noRot="1" noChangeAspect="1" noChangeArrowheads="1"/>
          </p:cNvSpPr>
          <p:nvPr>
            <p:ph type="sldImg"/>
          </p:nvPr>
        </p:nvSpPr>
        <p:spPr bwMode="auto">
          <a:xfrm>
            <a:off x="1141413" y="685800"/>
            <a:ext cx="4573587"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4213" y="4343400"/>
            <a:ext cx="5475287" cy="41068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Rectangle 1"/>
          <p:cNvSpPr txBox="1">
            <a:spLocks noGrp="1" noRot="1" noChangeAspect="1" noChangeArrowheads="1"/>
          </p:cNvSpPr>
          <p:nvPr>
            <p:ph type="sldImg"/>
          </p:nvPr>
        </p:nvSpPr>
        <p:spPr bwMode="auto">
          <a:xfrm>
            <a:off x="1141413" y="685800"/>
            <a:ext cx="4573587"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4213" y="4343400"/>
            <a:ext cx="5475287" cy="41068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wmf"/><Relationship Id="rId7" Type="http://schemas.openxmlformats.org/officeDocument/2006/relationships/image" Target="../media/image10.jpeg"/><Relationship Id="rId2" Type="http://schemas.openxmlformats.org/officeDocument/2006/relationships/image" Target="../media/image6.wmf"/><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3730638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334478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471743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3174632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4049316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44046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7013" cy="4600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6613" y="1600200"/>
            <a:ext cx="4038600" cy="4600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p>
        </p:txBody>
      </p:sp>
      <p:sp>
        <p:nvSpPr>
          <p:cNvPr id="6" name="Espace réservé du pied de page 5"/>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2216384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p>
        </p:txBody>
      </p:sp>
      <p:sp>
        <p:nvSpPr>
          <p:cNvPr id="8" name="Espace réservé du pied de page 7"/>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2720221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p>
        </p:txBody>
      </p:sp>
      <p:sp>
        <p:nvSpPr>
          <p:cNvPr id="4" name="Espace réservé du pied de page 3"/>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1553497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p>
        </p:txBody>
      </p:sp>
      <p:sp>
        <p:nvSpPr>
          <p:cNvPr id="3" name="Espace réservé du pied de page 2"/>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3254468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p>
        </p:txBody>
      </p:sp>
      <p:sp>
        <p:nvSpPr>
          <p:cNvPr id="6" name="Espace réservé du pied de page 5"/>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190401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1850253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p>
        </p:txBody>
      </p:sp>
      <p:sp>
        <p:nvSpPr>
          <p:cNvPr id="6" name="Espace réservé du pied de page 5"/>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3538309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1879772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28588"/>
            <a:ext cx="2055813" cy="6072187"/>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28588"/>
            <a:ext cx="6019800" cy="607218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Tree>
    <p:extLst>
      <p:ext uri="{BB962C8B-B14F-4D97-AF65-F5344CB8AC3E}">
        <p14:creationId xmlns:p14="http://schemas.microsoft.com/office/powerpoint/2010/main" xmlns="" val="1224006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
        <p:nvSpPr>
          <p:cNvPr id="6" name="Espace réservé du numéro de diapositive 5"/>
          <p:cNvSpPr>
            <a:spLocks noGrp="1"/>
          </p:cNvSpPr>
          <p:nvPr>
            <p:ph type="sldNum" idx="12"/>
          </p:nvPr>
        </p:nvSpPr>
        <p:spPr/>
        <p:txBody>
          <a:bodyPr/>
          <a:lstStyle>
            <a:lvl1pPr>
              <a:defRPr/>
            </a:lvl1pPr>
          </a:lstStyle>
          <a:p>
            <a:fld id="{7D1D9F21-89D9-4D44-949A-463A27895A82}" type="slidenum">
              <a:rPr lang="fr-FR"/>
              <a:pPr/>
              <a:t>‹N°›</a:t>
            </a:fld>
            <a:endParaRPr lang="fr-FR"/>
          </a:p>
        </p:txBody>
      </p:sp>
    </p:spTree>
    <p:extLst>
      <p:ext uri="{BB962C8B-B14F-4D97-AF65-F5344CB8AC3E}">
        <p14:creationId xmlns:p14="http://schemas.microsoft.com/office/powerpoint/2010/main" xmlns="" val="3937990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
        <p:nvSpPr>
          <p:cNvPr id="6" name="Espace réservé du numéro de diapositive 5"/>
          <p:cNvSpPr>
            <a:spLocks noGrp="1"/>
          </p:cNvSpPr>
          <p:nvPr>
            <p:ph type="sldNum" idx="12"/>
          </p:nvPr>
        </p:nvSpPr>
        <p:spPr/>
        <p:txBody>
          <a:bodyPr/>
          <a:lstStyle>
            <a:lvl1pPr>
              <a:defRPr/>
            </a:lvl1pPr>
          </a:lstStyle>
          <a:p>
            <a:fld id="{618C23AD-C74B-40DB-9BC4-54A5B1A4D984}" type="slidenum">
              <a:rPr lang="fr-FR"/>
              <a:pPr/>
              <a:t>‹N°›</a:t>
            </a:fld>
            <a:endParaRPr lang="fr-FR"/>
          </a:p>
        </p:txBody>
      </p:sp>
    </p:spTree>
    <p:extLst>
      <p:ext uri="{BB962C8B-B14F-4D97-AF65-F5344CB8AC3E}">
        <p14:creationId xmlns:p14="http://schemas.microsoft.com/office/powerpoint/2010/main" xmlns="" val="3041601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
        <p:nvSpPr>
          <p:cNvPr id="6" name="Espace réservé du numéro de diapositive 5"/>
          <p:cNvSpPr>
            <a:spLocks noGrp="1"/>
          </p:cNvSpPr>
          <p:nvPr>
            <p:ph type="sldNum" idx="12"/>
          </p:nvPr>
        </p:nvSpPr>
        <p:spPr/>
        <p:txBody>
          <a:bodyPr/>
          <a:lstStyle>
            <a:lvl1pPr>
              <a:defRPr/>
            </a:lvl1pPr>
          </a:lstStyle>
          <a:p>
            <a:fld id="{53134850-7410-438A-988C-85535B9FBE6D}" type="slidenum">
              <a:rPr lang="fr-FR"/>
              <a:pPr/>
              <a:t>‹N°›</a:t>
            </a:fld>
            <a:endParaRPr lang="fr-FR"/>
          </a:p>
        </p:txBody>
      </p:sp>
    </p:spTree>
    <p:extLst>
      <p:ext uri="{BB962C8B-B14F-4D97-AF65-F5344CB8AC3E}">
        <p14:creationId xmlns:p14="http://schemas.microsoft.com/office/powerpoint/2010/main" xmlns="" val="3731086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281113" y="2332038"/>
            <a:ext cx="3759200"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92713" y="2332038"/>
            <a:ext cx="3760787"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p>
        </p:txBody>
      </p:sp>
      <p:sp>
        <p:nvSpPr>
          <p:cNvPr id="6" name="Espace réservé du pied de page 5"/>
          <p:cNvSpPr>
            <a:spLocks noGrp="1"/>
          </p:cNvSpPr>
          <p:nvPr>
            <p:ph type="ftr" idx="11"/>
          </p:nvPr>
        </p:nvSpPr>
        <p:spPr/>
        <p:txBody>
          <a:bodyPr/>
          <a:lstStyle>
            <a:lvl1pPr>
              <a:defRPr/>
            </a:lvl1pPr>
          </a:lstStyle>
          <a:p>
            <a:endParaRPr lang="fr-FR"/>
          </a:p>
        </p:txBody>
      </p:sp>
      <p:sp>
        <p:nvSpPr>
          <p:cNvPr id="7" name="Espace réservé du numéro de diapositive 6"/>
          <p:cNvSpPr>
            <a:spLocks noGrp="1"/>
          </p:cNvSpPr>
          <p:nvPr>
            <p:ph type="sldNum" idx="12"/>
          </p:nvPr>
        </p:nvSpPr>
        <p:spPr/>
        <p:txBody>
          <a:bodyPr/>
          <a:lstStyle>
            <a:lvl1pPr>
              <a:defRPr/>
            </a:lvl1pPr>
          </a:lstStyle>
          <a:p>
            <a:fld id="{4DB94392-9976-4FB7-8DFC-608D416289D2}" type="slidenum">
              <a:rPr lang="fr-FR"/>
              <a:pPr/>
              <a:t>‹N°›</a:t>
            </a:fld>
            <a:endParaRPr lang="fr-FR"/>
          </a:p>
        </p:txBody>
      </p:sp>
    </p:spTree>
    <p:extLst>
      <p:ext uri="{BB962C8B-B14F-4D97-AF65-F5344CB8AC3E}">
        <p14:creationId xmlns:p14="http://schemas.microsoft.com/office/powerpoint/2010/main" xmlns="" val="3038683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p>
        </p:txBody>
      </p:sp>
      <p:sp>
        <p:nvSpPr>
          <p:cNvPr id="8" name="Espace réservé du pied de page 7"/>
          <p:cNvSpPr>
            <a:spLocks noGrp="1"/>
          </p:cNvSpPr>
          <p:nvPr>
            <p:ph type="ftr" idx="11"/>
          </p:nvPr>
        </p:nvSpPr>
        <p:spPr/>
        <p:txBody>
          <a:bodyPr/>
          <a:lstStyle>
            <a:lvl1pPr>
              <a:defRPr/>
            </a:lvl1pPr>
          </a:lstStyle>
          <a:p>
            <a:endParaRPr lang="fr-FR"/>
          </a:p>
        </p:txBody>
      </p:sp>
      <p:sp>
        <p:nvSpPr>
          <p:cNvPr id="9" name="Espace réservé du numéro de diapositive 8"/>
          <p:cNvSpPr>
            <a:spLocks noGrp="1"/>
          </p:cNvSpPr>
          <p:nvPr>
            <p:ph type="sldNum" idx="12"/>
          </p:nvPr>
        </p:nvSpPr>
        <p:spPr/>
        <p:txBody>
          <a:bodyPr/>
          <a:lstStyle>
            <a:lvl1pPr>
              <a:defRPr/>
            </a:lvl1pPr>
          </a:lstStyle>
          <a:p>
            <a:fld id="{17268C55-C61C-4B75-BFCB-377ED5D86D23}" type="slidenum">
              <a:rPr lang="fr-FR"/>
              <a:pPr/>
              <a:t>‹N°›</a:t>
            </a:fld>
            <a:endParaRPr lang="fr-FR"/>
          </a:p>
        </p:txBody>
      </p:sp>
    </p:spTree>
    <p:extLst>
      <p:ext uri="{BB962C8B-B14F-4D97-AF65-F5344CB8AC3E}">
        <p14:creationId xmlns:p14="http://schemas.microsoft.com/office/powerpoint/2010/main" xmlns="" val="4114665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p>
        </p:txBody>
      </p:sp>
      <p:sp>
        <p:nvSpPr>
          <p:cNvPr id="4" name="Espace réservé du pied de page 3"/>
          <p:cNvSpPr>
            <a:spLocks noGrp="1"/>
          </p:cNvSpPr>
          <p:nvPr>
            <p:ph type="ftr" idx="11"/>
          </p:nvPr>
        </p:nvSpPr>
        <p:spPr/>
        <p:txBody>
          <a:bodyPr/>
          <a:lstStyle>
            <a:lvl1pPr>
              <a:defRPr/>
            </a:lvl1pPr>
          </a:lstStyle>
          <a:p>
            <a:endParaRPr lang="fr-FR"/>
          </a:p>
        </p:txBody>
      </p:sp>
      <p:sp>
        <p:nvSpPr>
          <p:cNvPr id="5" name="Espace réservé du numéro de diapositive 4"/>
          <p:cNvSpPr>
            <a:spLocks noGrp="1"/>
          </p:cNvSpPr>
          <p:nvPr>
            <p:ph type="sldNum" idx="12"/>
          </p:nvPr>
        </p:nvSpPr>
        <p:spPr/>
        <p:txBody>
          <a:bodyPr/>
          <a:lstStyle>
            <a:lvl1pPr>
              <a:defRPr/>
            </a:lvl1pPr>
          </a:lstStyle>
          <a:p>
            <a:fld id="{15A995B9-1BC3-4632-873C-62DB6A28899D}" type="slidenum">
              <a:rPr lang="fr-FR"/>
              <a:pPr/>
              <a:t>‹N°›</a:t>
            </a:fld>
            <a:endParaRPr lang="fr-FR"/>
          </a:p>
        </p:txBody>
      </p:sp>
    </p:spTree>
    <p:extLst>
      <p:ext uri="{BB962C8B-B14F-4D97-AF65-F5344CB8AC3E}">
        <p14:creationId xmlns:p14="http://schemas.microsoft.com/office/powerpoint/2010/main" xmlns="" val="3082000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p>
        </p:txBody>
      </p:sp>
      <p:sp>
        <p:nvSpPr>
          <p:cNvPr id="3" name="Espace réservé du pied de page 2"/>
          <p:cNvSpPr>
            <a:spLocks noGrp="1"/>
          </p:cNvSpPr>
          <p:nvPr>
            <p:ph type="ftr" idx="11"/>
          </p:nvPr>
        </p:nvSpPr>
        <p:spPr/>
        <p:txBody>
          <a:bodyPr/>
          <a:lstStyle>
            <a:lvl1pPr>
              <a:defRPr/>
            </a:lvl1pPr>
          </a:lstStyle>
          <a:p>
            <a:endParaRPr lang="fr-FR"/>
          </a:p>
        </p:txBody>
      </p:sp>
      <p:sp>
        <p:nvSpPr>
          <p:cNvPr id="4" name="Espace réservé du numéro de diapositive 3"/>
          <p:cNvSpPr>
            <a:spLocks noGrp="1"/>
          </p:cNvSpPr>
          <p:nvPr>
            <p:ph type="sldNum" idx="12"/>
          </p:nvPr>
        </p:nvSpPr>
        <p:spPr/>
        <p:txBody>
          <a:bodyPr/>
          <a:lstStyle>
            <a:lvl1pPr>
              <a:defRPr/>
            </a:lvl1pPr>
          </a:lstStyle>
          <a:p>
            <a:fld id="{0586A466-9B31-4483-95F8-7FC1D040356E}" type="slidenum">
              <a:rPr lang="fr-FR"/>
              <a:pPr/>
              <a:t>‹N°›</a:t>
            </a:fld>
            <a:endParaRPr lang="fr-FR"/>
          </a:p>
        </p:txBody>
      </p:sp>
    </p:spTree>
    <p:extLst>
      <p:ext uri="{BB962C8B-B14F-4D97-AF65-F5344CB8AC3E}">
        <p14:creationId xmlns:p14="http://schemas.microsoft.com/office/powerpoint/2010/main" xmlns="" val="182997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818152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p>
        </p:txBody>
      </p:sp>
      <p:sp>
        <p:nvSpPr>
          <p:cNvPr id="6" name="Espace réservé du pied de page 5"/>
          <p:cNvSpPr>
            <a:spLocks noGrp="1"/>
          </p:cNvSpPr>
          <p:nvPr>
            <p:ph type="ftr" idx="11"/>
          </p:nvPr>
        </p:nvSpPr>
        <p:spPr/>
        <p:txBody>
          <a:bodyPr/>
          <a:lstStyle>
            <a:lvl1pPr>
              <a:defRPr/>
            </a:lvl1pPr>
          </a:lstStyle>
          <a:p>
            <a:endParaRPr lang="fr-FR"/>
          </a:p>
        </p:txBody>
      </p:sp>
      <p:sp>
        <p:nvSpPr>
          <p:cNvPr id="7" name="Espace réservé du numéro de diapositive 6"/>
          <p:cNvSpPr>
            <a:spLocks noGrp="1"/>
          </p:cNvSpPr>
          <p:nvPr>
            <p:ph type="sldNum" idx="12"/>
          </p:nvPr>
        </p:nvSpPr>
        <p:spPr/>
        <p:txBody>
          <a:bodyPr/>
          <a:lstStyle>
            <a:lvl1pPr>
              <a:defRPr/>
            </a:lvl1pPr>
          </a:lstStyle>
          <a:p>
            <a:fld id="{23010993-5CA7-45C5-BA67-D7E2939161B4}" type="slidenum">
              <a:rPr lang="fr-FR"/>
              <a:pPr/>
              <a:t>‹N°›</a:t>
            </a:fld>
            <a:endParaRPr lang="fr-FR"/>
          </a:p>
        </p:txBody>
      </p:sp>
    </p:spTree>
    <p:extLst>
      <p:ext uri="{BB962C8B-B14F-4D97-AF65-F5344CB8AC3E}">
        <p14:creationId xmlns:p14="http://schemas.microsoft.com/office/powerpoint/2010/main" xmlns="" val="2623729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p>
        </p:txBody>
      </p:sp>
      <p:sp>
        <p:nvSpPr>
          <p:cNvPr id="6" name="Espace réservé du pied de page 5"/>
          <p:cNvSpPr>
            <a:spLocks noGrp="1"/>
          </p:cNvSpPr>
          <p:nvPr>
            <p:ph type="ftr" idx="11"/>
          </p:nvPr>
        </p:nvSpPr>
        <p:spPr/>
        <p:txBody>
          <a:bodyPr/>
          <a:lstStyle>
            <a:lvl1pPr>
              <a:defRPr/>
            </a:lvl1pPr>
          </a:lstStyle>
          <a:p>
            <a:endParaRPr lang="fr-FR"/>
          </a:p>
        </p:txBody>
      </p:sp>
      <p:sp>
        <p:nvSpPr>
          <p:cNvPr id="7" name="Espace réservé du numéro de diapositive 6"/>
          <p:cNvSpPr>
            <a:spLocks noGrp="1"/>
          </p:cNvSpPr>
          <p:nvPr>
            <p:ph type="sldNum" idx="12"/>
          </p:nvPr>
        </p:nvSpPr>
        <p:spPr/>
        <p:txBody>
          <a:bodyPr/>
          <a:lstStyle>
            <a:lvl1pPr>
              <a:defRPr/>
            </a:lvl1pPr>
          </a:lstStyle>
          <a:p>
            <a:fld id="{D5C19686-3B68-4383-BEEC-E0AE999FF615}" type="slidenum">
              <a:rPr lang="fr-FR"/>
              <a:pPr/>
              <a:t>‹N°›</a:t>
            </a:fld>
            <a:endParaRPr lang="fr-FR"/>
          </a:p>
        </p:txBody>
      </p:sp>
    </p:spTree>
    <p:extLst>
      <p:ext uri="{BB962C8B-B14F-4D97-AF65-F5344CB8AC3E}">
        <p14:creationId xmlns:p14="http://schemas.microsoft.com/office/powerpoint/2010/main" xmlns="" val="61071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
        <p:nvSpPr>
          <p:cNvPr id="6" name="Espace réservé du numéro de diapositive 5"/>
          <p:cNvSpPr>
            <a:spLocks noGrp="1"/>
          </p:cNvSpPr>
          <p:nvPr>
            <p:ph type="sldNum" idx="12"/>
          </p:nvPr>
        </p:nvSpPr>
        <p:spPr/>
        <p:txBody>
          <a:bodyPr/>
          <a:lstStyle>
            <a:lvl1pPr>
              <a:defRPr/>
            </a:lvl1pPr>
          </a:lstStyle>
          <a:p>
            <a:fld id="{8ACBAC29-9544-4542-9E54-67D2458873B5}" type="slidenum">
              <a:rPr lang="fr-FR"/>
              <a:pPr/>
              <a:t>‹N°›</a:t>
            </a:fld>
            <a:endParaRPr lang="fr-FR"/>
          </a:p>
        </p:txBody>
      </p:sp>
    </p:spTree>
    <p:extLst>
      <p:ext uri="{BB962C8B-B14F-4D97-AF65-F5344CB8AC3E}">
        <p14:creationId xmlns:p14="http://schemas.microsoft.com/office/powerpoint/2010/main" xmlns="" val="271719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35800" y="990600"/>
            <a:ext cx="1917700" cy="53181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281113" y="990600"/>
            <a:ext cx="5602287" cy="53181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p>
        </p:txBody>
      </p:sp>
      <p:sp>
        <p:nvSpPr>
          <p:cNvPr id="5" name="Espace réservé du pied de page 4"/>
          <p:cNvSpPr>
            <a:spLocks noGrp="1"/>
          </p:cNvSpPr>
          <p:nvPr>
            <p:ph type="ftr" idx="11"/>
          </p:nvPr>
        </p:nvSpPr>
        <p:spPr/>
        <p:txBody>
          <a:bodyPr/>
          <a:lstStyle>
            <a:lvl1pPr>
              <a:defRPr/>
            </a:lvl1pPr>
          </a:lstStyle>
          <a:p>
            <a:endParaRPr lang="fr-FR"/>
          </a:p>
        </p:txBody>
      </p:sp>
      <p:sp>
        <p:nvSpPr>
          <p:cNvPr id="6" name="Espace réservé du numéro de diapositive 5"/>
          <p:cNvSpPr>
            <a:spLocks noGrp="1"/>
          </p:cNvSpPr>
          <p:nvPr>
            <p:ph type="sldNum" idx="12"/>
          </p:nvPr>
        </p:nvSpPr>
        <p:spPr/>
        <p:txBody>
          <a:bodyPr/>
          <a:lstStyle>
            <a:lvl1pPr>
              <a:defRPr/>
            </a:lvl1pPr>
          </a:lstStyle>
          <a:p>
            <a:fld id="{D5A2BCFB-477D-4F4B-90C7-0F561AB5AE5F}" type="slidenum">
              <a:rPr lang="fr-FR"/>
              <a:pPr/>
              <a:t>‹N°›</a:t>
            </a:fld>
            <a:endParaRPr lang="fr-FR"/>
          </a:p>
        </p:txBody>
      </p:sp>
    </p:spTree>
    <p:extLst>
      <p:ext uri="{BB962C8B-B14F-4D97-AF65-F5344CB8AC3E}">
        <p14:creationId xmlns:p14="http://schemas.microsoft.com/office/powerpoint/2010/main" xmlns="" val="3738450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578B0571-43A7-40A8-8B8D-55A8A3790F2E}"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3888438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FFE7BC8D-A3C8-4B91-B309-1F1A62EC161E}"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2146720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B72B623A-8F8D-4447-8788-6C85A9F7CAC7}"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3766805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7D0D1A75-B69B-44CC-9F93-38BF3FE45DAA}"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2018545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endParaRPr lang="fr-FR">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A5876B13-8574-4D4C-AA09-ADBF6A442781}"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957192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endParaRPr lang="fr-FR">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CB7A1247-BDAA-4451-922C-BEC4000291B0}"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421098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1410743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endParaRPr lang="fr-FR">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23C4BB0E-DEB4-4737-A1F1-AE6AA5E8EF52}"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522035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67111435-3F09-442C-BA42-FB46E7F7D53C}"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143797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3ECFC0D4-B60A-49CB-8C47-244CC929A840}"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3212068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25D66A21-3D64-4807-93D9-164B4497E5B5}"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1770547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9E228687-3279-4F05-B287-1B65C0D4084B}"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1502484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 Institutionnel 1">
    <p:spTree>
      <p:nvGrpSpPr>
        <p:cNvPr id="1" name=""/>
        <p:cNvGrpSpPr/>
        <p:nvPr/>
      </p:nvGrpSpPr>
      <p:grpSpPr>
        <a:xfrm>
          <a:off x="0" y="0"/>
          <a:ext cx="0" cy="0"/>
          <a:chOff x="0" y="0"/>
          <a:chExt cx="0" cy="0"/>
        </a:xfrm>
      </p:grpSpPr>
      <p:pic>
        <p:nvPicPr>
          <p:cNvPr id="5" name="Image 5"/>
          <p:cNvPicPr>
            <a:picLocks noChangeAspect="1"/>
          </p:cNvPicPr>
          <p:nvPr userDrawn="1"/>
        </p:nvPicPr>
        <p:blipFill>
          <a:blip r:embed="rId2" cstate="print"/>
          <a:srcRect/>
          <a:stretch>
            <a:fillRect/>
          </a:stretch>
        </p:blipFill>
        <p:spPr bwMode="auto">
          <a:xfrm rot="5400000">
            <a:off x="690563" y="511175"/>
            <a:ext cx="3028950" cy="3070225"/>
          </a:xfrm>
          <a:prstGeom prst="rect">
            <a:avLst/>
          </a:prstGeom>
          <a:noFill/>
          <a:ln w="9525">
            <a:noFill/>
            <a:miter lim="800000"/>
            <a:headEnd/>
            <a:tailEnd/>
          </a:ln>
        </p:spPr>
      </p:pic>
      <p:sp>
        <p:nvSpPr>
          <p:cNvPr id="6" name="ZoneTexte 5"/>
          <p:cNvSpPr txBox="1"/>
          <p:nvPr userDrawn="1"/>
        </p:nvSpPr>
        <p:spPr>
          <a:xfrm>
            <a:off x="385763" y="6283325"/>
            <a:ext cx="935037" cy="246063"/>
          </a:xfrm>
          <a:prstGeom prst="rect">
            <a:avLst/>
          </a:prstGeom>
          <a:noFill/>
        </p:spPr>
        <p:txBody>
          <a:bodyPr>
            <a:spAutoFit/>
          </a:bodyPr>
          <a:lstStyle/>
          <a:p>
            <a:pPr>
              <a:defRPr/>
            </a:pPr>
            <a:r>
              <a:rPr lang="fr-FR" sz="1000" spc="-30" dirty="0">
                <a:solidFill>
                  <a:srgbClr val="003A80"/>
                </a:solidFill>
                <a:cs typeface="Arial" charset="0"/>
              </a:rPr>
              <a:t>www.irstea.fr</a:t>
            </a:r>
          </a:p>
        </p:txBody>
      </p:sp>
      <p:pic>
        <p:nvPicPr>
          <p:cNvPr id="7" name="Image 7"/>
          <p:cNvPicPr>
            <a:picLocks noChangeAspect="1"/>
          </p:cNvPicPr>
          <p:nvPr userDrawn="1"/>
        </p:nvPicPr>
        <p:blipFill>
          <a:blip r:embed="rId3" cstate="print"/>
          <a:srcRect/>
          <a:stretch>
            <a:fillRect/>
          </a:stretch>
        </p:blipFill>
        <p:spPr bwMode="auto">
          <a:xfrm>
            <a:off x="285750" y="5357813"/>
            <a:ext cx="936625" cy="908050"/>
          </a:xfrm>
          <a:prstGeom prst="rect">
            <a:avLst/>
          </a:prstGeom>
          <a:noFill/>
          <a:ln w="9525">
            <a:noFill/>
            <a:miter lim="800000"/>
            <a:headEnd/>
            <a:tailEnd/>
          </a:ln>
        </p:spPr>
      </p:pic>
      <p:sp>
        <p:nvSpPr>
          <p:cNvPr id="8" name="Text Box 7"/>
          <p:cNvSpPr txBox="1">
            <a:spLocks noChangeArrowheads="1"/>
          </p:cNvSpPr>
          <p:nvPr userDrawn="1"/>
        </p:nvSpPr>
        <p:spPr bwMode="auto">
          <a:xfrm>
            <a:off x="419100" y="4600575"/>
            <a:ext cx="1035050" cy="703263"/>
          </a:xfrm>
          <a:prstGeom prst="rect">
            <a:avLst/>
          </a:prstGeom>
          <a:noFill/>
          <a:ln w="9525">
            <a:noFill/>
            <a:miter lim="800000"/>
            <a:headEnd/>
            <a:tailEnd/>
          </a:ln>
          <a:effectLst/>
        </p:spPr>
        <p:txBody>
          <a:bodyPr>
            <a:spAutoFit/>
          </a:bodyPr>
          <a:lstStyle/>
          <a:p>
            <a:pPr fontAlgn="base">
              <a:spcBef>
                <a:spcPct val="50000"/>
              </a:spcBef>
              <a:spcAft>
                <a:spcPct val="0"/>
              </a:spcAft>
              <a:defRPr/>
            </a:pPr>
            <a:r>
              <a:rPr lang="fr-FR" sz="800">
                <a:solidFill>
                  <a:srgbClr val="003A80"/>
                </a:solidFill>
                <a:cs typeface="Arial" charset="0"/>
              </a:rPr>
              <a:t>Pour mieux affirmer </a:t>
            </a:r>
            <a:br>
              <a:rPr lang="fr-FR" sz="800">
                <a:solidFill>
                  <a:srgbClr val="003A80"/>
                </a:solidFill>
                <a:cs typeface="Arial" charset="0"/>
              </a:rPr>
            </a:br>
            <a:r>
              <a:rPr lang="fr-FR" sz="800">
                <a:solidFill>
                  <a:srgbClr val="003A80"/>
                </a:solidFill>
                <a:cs typeface="Arial" charset="0"/>
              </a:rPr>
              <a:t>ses missions, </a:t>
            </a:r>
            <a:br>
              <a:rPr lang="fr-FR" sz="800">
                <a:solidFill>
                  <a:srgbClr val="003A80"/>
                </a:solidFill>
                <a:cs typeface="Arial" charset="0"/>
              </a:rPr>
            </a:br>
            <a:r>
              <a:rPr lang="fr-FR" sz="800">
                <a:solidFill>
                  <a:srgbClr val="003A80"/>
                </a:solidFill>
                <a:cs typeface="Arial" charset="0"/>
              </a:rPr>
              <a:t>le Cemagref devient Irstea</a:t>
            </a:r>
          </a:p>
        </p:txBody>
      </p:sp>
      <p:pic>
        <p:nvPicPr>
          <p:cNvPr id="9" name="Picture 22" descr="Free online logo generator"/>
          <p:cNvPicPr>
            <a:picLocks noChangeAspect="1" noChangeArrowheads="1"/>
          </p:cNvPicPr>
          <p:nvPr userDrawn="1"/>
        </p:nvPicPr>
        <p:blipFill>
          <a:blip r:embed="rId4" cstate="print"/>
          <a:srcRect/>
          <a:stretch>
            <a:fillRect/>
          </a:stretch>
        </p:blipFill>
        <p:spPr bwMode="auto">
          <a:xfrm>
            <a:off x="7167563" y="6145213"/>
            <a:ext cx="1860550" cy="577850"/>
          </a:xfrm>
          <a:prstGeom prst="rect">
            <a:avLst/>
          </a:prstGeom>
          <a:noFill/>
          <a:ln w="9525">
            <a:noFill/>
            <a:miter lim="800000"/>
            <a:headEnd/>
            <a:tailEnd/>
          </a:ln>
        </p:spPr>
      </p:pic>
      <p:pic>
        <p:nvPicPr>
          <p:cNvPr id="10" name="Picture 5" descr="PEER"/>
          <p:cNvPicPr>
            <a:picLocks noChangeAspect="1" noChangeArrowheads="1"/>
          </p:cNvPicPr>
          <p:nvPr userDrawn="1"/>
        </p:nvPicPr>
        <p:blipFill>
          <a:blip r:embed="rId5" cstate="print"/>
          <a:srcRect/>
          <a:stretch>
            <a:fillRect/>
          </a:stretch>
        </p:blipFill>
        <p:spPr bwMode="auto">
          <a:xfrm>
            <a:off x="5048250" y="6153150"/>
            <a:ext cx="1403350" cy="569913"/>
          </a:xfrm>
          <a:prstGeom prst="rect">
            <a:avLst/>
          </a:prstGeom>
          <a:noFill/>
          <a:ln w="9525">
            <a:noFill/>
            <a:miter lim="800000"/>
            <a:headEnd/>
            <a:tailEnd/>
          </a:ln>
        </p:spPr>
      </p:pic>
      <p:pic>
        <p:nvPicPr>
          <p:cNvPr id="11" name="Picture 6" descr="Sans titre-1"/>
          <p:cNvPicPr>
            <a:picLocks noChangeAspect="1" noChangeArrowheads="1"/>
          </p:cNvPicPr>
          <p:nvPr userDrawn="1"/>
        </p:nvPicPr>
        <p:blipFill>
          <a:blip r:embed="rId6" cstate="print"/>
          <a:srcRect/>
          <a:stretch>
            <a:fillRect/>
          </a:stretch>
        </p:blipFill>
        <p:spPr bwMode="auto">
          <a:xfrm>
            <a:off x="3514725" y="6229350"/>
            <a:ext cx="1036638" cy="357188"/>
          </a:xfrm>
          <a:prstGeom prst="rect">
            <a:avLst/>
          </a:prstGeom>
          <a:noFill/>
          <a:ln w="9525">
            <a:noFill/>
            <a:miter lim="800000"/>
            <a:headEnd/>
            <a:tailEnd/>
          </a:ln>
        </p:spPr>
      </p:pic>
      <p:pic>
        <p:nvPicPr>
          <p:cNvPr id="12" name="Picture 7" descr="logo ALLENVI_Q"/>
          <p:cNvPicPr>
            <a:picLocks noChangeAspect="1" noChangeArrowheads="1"/>
          </p:cNvPicPr>
          <p:nvPr userDrawn="1"/>
        </p:nvPicPr>
        <p:blipFill>
          <a:blip r:embed="rId7" cstate="print"/>
          <a:srcRect/>
          <a:stretch>
            <a:fillRect/>
          </a:stretch>
        </p:blipFill>
        <p:spPr bwMode="auto">
          <a:xfrm>
            <a:off x="2381250" y="6088063"/>
            <a:ext cx="671513" cy="727075"/>
          </a:xfrm>
          <a:prstGeom prst="rect">
            <a:avLst/>
          </a:prstGeom>
          <a:noFill/>
          <a:ln w="9525">
            <a:noFill/>
            <a:miter lim="800000"/>
            <a:headEnd/>
            <a:tailEnd/>
          </a:ln>
        </p:spPr>
      </p:pic>
      <p:sp>
        <p:nvSpPr>
          <p:cNvPr id="26" name="Sous-titre 2"/>
          <p:cNvSpPr>
            <a:spLocks noGrp="1"/>
          </p:cNvSpPr>
          <p:nvPr>
            <p:ph type="subTitle" idx="1"/>
          </p:nvPr>
        </p:nvSpPr>
        <p:spPr>
          <a:xfrm>
            <a:off x="3722431" y="3937717"/>
            <a:ext cx="4755324" cy="318039"/>
          </a:xfrm>
        </p:spPr>
        <p:txBody>
          <a:bodyPr/>
          <a:lstStyle>
            <a:lvl1pPr marL="0" indent="0" algn="l">
              <a:buNone/>
              <a:defRPr sz="1800" b="1">
                <a:solidFill>
                  <a:srgbClr val="8FBD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27" name="Espace réservé du texte 24"/>
          <p:cNvSpPr>
            <a:spLocks noGrp="1"/>
          </p:cNvSpPr>
          <p:nvPr>
            <p:ph type="body" sz="quarter" idx="13"/>
          </p:nvPr>
        </p:nvSpPr>
        <p:spPr>
          <a:xfrm>
            <a:off x="3722431" y="4258036"/>
            <a:ext cx="4758689" cy="287337"/>
          </a:xfrm>
        </p:spPr>
        <p:txBody>
          <a:bodyPr/>
          <a:lstStyle>
            <a:lvl1pPr marL="0" indent="0">
              <a:buNone/>
              <a:defRPr sz="1800" baseline="0">
                <a:solidFill>
                  <a:srgbClr val="636473"/>
                </a:solidFill>
              </a:defRPr>
            </a:lvl1pPr>
          </a:lstStyle>
          <a:p>
            <a:pPr lvl="0"/>
            <a:r>
              <a:rPr lang="fr-FR" dirty="0" smtClean="0"/>
              <a:t>Modifiez les styles du texte du masque</a:t>
            </a:r>
          </a:p>
        </p:txBody>
      </p:sp>
      <p:sp>
        <p:nvSpPr>
          <p:cNvPr id="16" name="Titre 1"/>
          <p:cNvSpPr>
            <a:spLocks noGrp="1"/>
          </p:cNvSpPr>
          <p:nvPr>
            <p:ph type="ctrTitle"/>
          </p:nvPr>
        </p:nvSpPr>
        <p:spPr>
          <a:xfrm>
            <a:off x="1835696" y="2084701"/>
            <a:ext cx="6642059" cy="1584176"/>
          </a:xfrm>
        </p:spPr>
        <p:txBody>
          <a:bodyPr/>
          <a:lstStyle>
            <a:lvl1pPr algn="l">
              <a:lnSpc>
                <a:spcPts val="3900"/>
              </a:lnSpc>
              <a:defRPr sz="4000" kern="1200" spc="20" baseline="0">
                <a:solidFill>
                  <a:srgbClr val="003A80"/>
                </a:solidFill>
                <a:latin typeface="Arial" pitchFamily="34" charset="0"/>
                <a:cs typeface="Arial" pitchFamily="34" charset="0"/>
              </a:defRPr>
            </a:lvl1pPr>
          </a:lstStyle>
          <a:p>
            <a:r>
              <a:rPr lang="fr-FR" smtClean="0"/>
              <a:t>Modifiez le style du titre</a:t>
            </a:r>
            <a:endParaRPr lang="fr-FR" dirty="0"/>
          </a:p>
        </p:txBody>
      </p:sp>
    </p:spTree>
    <p:extLst>
      <p:ext uri="{BB962C8B-B14F-4D97-AF65-F5344CB8AC3E}">
        <p14:creationId xmlns:p14="http://schemas.microsoft.com/office/powerpoint/2010/main" xmlns="" val="898278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re et contenu - Institutionnel 1">
    <p:spTree>
      <p:nvGrpSpPr>
        <p:cNvPr id="1" name=""/>
        <p:cNvGrpSpPr/>
        <p:nvPr/>
      </p:nvGrpSpPr>
      <p:grpSpPr>
        <a:xfrm>
          <a:off x="0" y="0"/>
          <a:ext cx="0" cy="0"/>
          <a:chOff x="0" y="0"/>
          <a:chExt cx="0" cy="0"/>
        </a:xfrm>
      </p:grpSpPr>
      <p:sp>
        <p:nvSpPr>
          <p:cNvPr id="7" name="Espace réservé du numéro de diapositive 5"/>
          <p:cNvSpPr txBox="1">
            <a:spLocks/>
          </p:cNvSpPr>
          <p:nvPr userDrawn="1"/>
        </p:nvSpPr>
        <p:spPr>
          <a:xfrm>
            <a:off x="8312150" y="107950"/>
            <a:ext cx="639763" cy="365125"/>
          </a:xfrm>
          <a:prstGeom prst="rect">
            <a:avLst/>
          </a:prstGeom>
        </p:spPr>
        <p:txBody>
          <a:bodyPr anchor="ctr"/>
          <a:lstStyle>
            <a:defPPr>
              <a:defRPr lang="fr-FR"/>
            </a:defPPr>
            <a:lvl1pPr marL="0" algn="r" defTabSz="914400" rtl="0" eaLnBrk="1" latinLnBrk="0" hangingPunct="1">
              <a:defRPr sz="1300" kern="1200">
                <a:solidFill>
                  <a:srgbClr val="083F8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A126948-CE1C-45F1-9EFB-BA302787E18B}" type="slidenum">
              <a:rPr lang="fr-FR" smtClean="0">
                <a:solidFill>
                  <a:srgbClr val="99CA3C"/>
                </a:solidFill>
              </a:rPr>
              <a:pPr>
                <a:defRPr/>
              </a:pPr>
              <a:t>‹N°›</a:t>
            </a:fld>
            <a:endParaRPr lang="fr-FR" dirty="0">
              <a:solidFill>
                <a:srgbClr val="99CA3C"/>
              </a:solidFill>
            </a:endParaRPr>
          </a:p>
        </p:txBody>
      </p:sp>
      <p:pic>
        <p:nvPicPr>
          <p:cNvPr id="8" name="Image 4"/>
          <p:cNvPicPr>
            <a:picLocks noChangeAspect="1"/>
          </p:cNvPicPr>
          <p:nvPr userDrawn="1"/>
        </p:nvPicPr>
        <p:blipFill>
          <a:blip r:embed="rId2" cstate="print"/>
          <a:srcRect/>
          <a:stretch>
            <a:fillRect/>
          </a:stretch>
        </p:blipFill>
        <p:spPr bwMode="auto">
          <a:xfrm rot="5400000">
            <a:off x="102394" y="97631"/>
            <a:ext cx="971550" cy="985838"/>
          </a:xfrm>
          <a:prstGeom prst="rect">
            <a:avLst/>
          </a:prstGeom>
          <a:noFill/>
          <a:ln w="9525">
            <a:noFill/>
            <a:miter lim="800000"/>
            <a:headEnd/>
            <a:tailEnd/>
          </a:ln>
        </p:spPr>
      </p:pic>
      <p:pic>
        <p:nvPicPr>
          <p:cNvPr id="9" name="Image 5"/>
          <p:cNvPicPr>
            <a:picLocks noChangeAspect="1"/>
          </p:cNvPicPr>
          <p:nvPr userDrawn="1"/>
        </p:nvPicPr>
        <p:blipFill>
          <a:blip r:embed="rId3" cstate="print"/>
          <a:srcRect/>
          <a:stretch>
            <a:fillRect/>
          </a:stretch>
        </p:blipFill>
        <p:spPr bwMode="auto">
          <a:xfrm>
            <a:off x="214313" y="5964238"/>
            <a:ext cx="746125" cy="722312"/>
          </a:xfrm>
          <a:prstGeom prst="rect">
            <a:avLst/>
          </a:prstGeom>
          <a:noFill/>
          <a:ln w="9525">
            <a:noFill/>
            <a:miter lim="800000"/>
            <a:headEnd/>
            <a:tailEnd/>
          </a:ln>
        </p:spPr>
      </p:pic>
      <p:sp>
        <p:nvSpPr>
          <p:cNvPr id="10" name="Espace réservé du texte 4"/>
          <p:cNvSpPr>
            <a:spLocks/>
          </p:cNvSpPr>
          <p:nvPr userDrawn="1"/>
        </p:nvSpPr>
        <p:spPr bwMode="auto">
          <a:xfrm>
            <a:off x="1084263" y="1057275"/>
            <a:ext cx="7683500" cy="368300"/>
          </a:xfrm>
          <a:prstGeom prst="rect">
            <a:avLst/>
          </a:prstGeom>
          <a:noFill/>
          <a:ln w="9525">
            <a:noFill/>
            <a:miter lim="800000"/>
            <a:headEnd/>
            <a:tailEnd/>
          </a:ln>
        </p:spPr>
        <p:txBody>
          <a:bodyPr/>
          <a:lstStyle/>
          <a:p>
            <a:pPr eaLnBrk="0" fontAlgn="base" hangingPunct="0">
              <a:spcBef>
                <a:spcPct val="20000"/>
              </a:spcBef>
              <a:spcAft>
                <a:spcPct val="0"/>
              </a:spcAft>
              <a:buClr>
                <a:srgbClr val="8FBD33"/>
              </a:buClr>
              <a:buFont typeface="Wingdings" pitchFamily="2" charset="2"/>
              <a:buNone/>
              <a:defRPr/>
            </a:pPr>
            <a:endParaRPr lang="fr-FR" sz="1200">
              <a:solidFill>
                <a:srgbClr val="083F88"/>
              </a:solidFill>
              <a:cs typeface="Arial" charset="0"/>
            </a:endParaRPr>
          </a:p>
        </p:txBody>
      </p:sp>
      <p:pic>
        <p:nvPicPr>
          <p:cNvPr id="11" name="Picture 22" descr="Free online logo generator"/>
          <p:cNvPicPr>
            <a:picLocks noChangeAspect="1" noChangeArrowheads="1"/>
          </p:cNvPicPr>
          <p:nvPr userDrawn="1"/>
        </p:nvPicPr>
        <p:blipFill>
          <a:blip r:embed="rId4" cstate="print"/>
          <a:srcRect/>
          <a:stretch>
            <a:fillRect/>
          </a:stretch>
        </p:blipFill>
        <p:spPr bwMode="auto">
          <a:xfrm>
            <a:off x="7283450" y="6108700"/>
            <a:ext cx="1860550" cy="577850"/>
          </a:xfrm>
          <a:prstGeom prst="rect">
            <a:avLst/>
          </a:prstGeom>
          <a:noFill/>
          <a:ln w="9525">
            <a:noFill/>
            <a:miter lim="800000"/>
            <a:headEnd/>
            <a:tailEnd/>
          </a:ln>
        </p:spPr>
      </p:pic>
      <p:sp>
        <p:nvSpPr>
          <p:cNvPr id="2" name="Titre 1"/>
          <p:cNvSpPr>
            <a:spLocks noGrp="1"/>
          </p:cNvSpPr>
          <p:nvPr>
            <p:ph type="title"/>
          </p:nvPr>
        </p:nvSpPr>
        <p:spPr>
          <a:xfrm>
            <a:off x="1280702" y="864800"/>
            <a:ext cx="7683786" cy="433947"/>
          </a:xfrm>
        </p:spPr>
        <p:txBody>
          <a:bodyPr/>
          <a:lstStyle>
            <a:lvl1pPr algn="l">
              <a:defRPr sz="2800" spc="10" baseline="0"/>
            </a:lvl1pPr>
          </a:lstStyle>
          <a:p>
            <a:r>
              <a:rPr lang="fr-FR" smtClean="0"/>
              <a:t>Modifiez le style du titre</a:t>
            </a:r>
            <a:endParaRPr lang="fr-FR" dirty="0"/>
          </a:p>
        </p:txBody>
      </p:sp>
      <p:sp>
        <p:nvSpPr>
          <p:cNvPr id="12" name="Espace réservé du texte 11"/>
          <p:cNvSpPr>
            <a:spLocks noGrp="1"/>
          </p:cNvSpPr>
          <p:nvPr>
            <p:ph type="body" sz="quarter" idx="13"/>
          </p:nvPr>
        </p:nvSpPr>
        <p:spPr>
          <a:xfrm>
            <a:off x="0" y="5006912"/>
            <a:ext cx="1126019" cy="372568"/>
          </a:xfrm>
        </p:spPr>
        <p:txBody>
          <a:bodyPr anchor="b" anchorCtr="0"/>
          <a:lstStyle>
            <a:lvl1pPr marL="0" indent="0" algn="r">
              <a:lnSpc>
                <a:spcPts val="1200"/>
              </a:lnSpc>
              <a:spcBef>
                <a:spcPts val="0"/>
              </a:spcBef>
              <a:buNone/>
              <a:defRPr sz="1000" cap="all" baseline="0">
                <a:solidFill>
                  <a:srgbClr val="8FBD33"/>
                </a:solidFill>
              </a:defRPr>
            </a:lvl1pPr>
          </a:lstStyle>
          <a:p>
            <a:pPr lvl="0"/>
            <a:r>
              <a:rPr lang="fr-FR" smtClean="0"/>
              <a:t>Modifiez les styles du texte du masque</a:t>
            </a:r>
          </a:p>
        </p:txBody>
      </p:sp>
      <p:sp>
        <p:nvSpPr>
          <p:cNvPr id="16" name="Espace réservé du texte 15"/>
          <p:cNvSpPr>
            <a:spLocks noGrp="1"/>
          </p:cNvSpPr>
          <p:nvPr>
            <p:ph type="body" sz="quarter" idx="14"/>
          </p:nvPr>
        </p:nvSpPr>
        <p:spPr>
          <a:xfrm>
            <a:off x="0" y="5353496"/>
            <a:ext cx="1126019" cy="324541"/>
          </a:xfrm>
        </p:spPr>
        <p:txBody>
          <a:bodyPr/>
          <a:lstStyle>
            <a:lvl1pPr marL="0" indent="0" algn="r">
              <a:buNone/>
              <a:defRPr sz="800" cap="all" baseline="0">
                <a:solidFill>
                  <a:srgbClr val="8FBD33"/>
                </a:solidFill>
              </a:defRPr>
            </a:lvl1pPr>
          </a:lstStyle>
          <a:p>
            <a:pPr lvl="0"/>
            <a:r>
              <a:rPr lang="fr-FR" smtClean="0"/>
              <a:t>Modifiez les styles du texte du masque</a:t>
            </a:r>
          </a:p>
        </p:txBody>
      </p:sp>
      <p:sp>
        <p:nvSpPr>
          <p:cNvPr id="27" name="Espace réservé du texte 26"/>
          <p:cNvSpPr>
            <a:spLocks noGrp="1"/>
          </p:cNvSpPr>
          <p:nvPr>
            <p:ph type="body" sz="quarter" idx="15"/>
          </p:nvPr>
        </p:nvSpPr>
        <p:spPr>
          <a:xfrm>
            <a:off x="1280702" y="1298748"/>
            <a:ext cx="7683786" cy="252413"/>
          </a:xfrm>
        </p:spPr>
        <p:txBody>
          <a:bodyPr/>
          <a:lstStyle>
            <a:lvl1pPr marL="0" indent="0">
              <a:buNone/>
              <a:defRPr sz="1800" cap="all" spc="-30" baseline="0">
                <a:solidFill>
                  <a:srgbClr val="636473"/>
                </a:solidFill>
              </a:defRPr>
            </a:lvl1pPr>
          </a:lstStyle>
          <a:p>
            <a:pPr lvl="0"/>
            <a:r>
              <a:rPr lang="fr-FR" dirty="0" smtClean="0"/>
              <a:t>Modifiez les styles du texte du masque</a:t>
            </a:r>
          </a:p>
        </p:txBody>
      </p:sp>
      <p:sp>
        <p:nvSpPr>
          <p:cNvPr id="31" name="Espace réservé du texte 30"/>
          <p:cNvSpPr>
            <a:spLocks noGrp="1"/>
          </p:cNvSpPr>
          <p:nvPr>
            <p:ph type="body" sz="quarter" idx="16"/>
          </p:nvPr>
        </p:nvSpPr>
        <p:spPr>
          <a:xfrm>
            <a:off x="1290226" y="1815977"/>
            <a:ext cx="7683375" cy="4452200"/>
          </a:xfrm>
        </p:spPr>
        <p:txBody>
          <a:bodyPr/>
          <a:lstStyle>
            <a:lvl1pPr marL="0" indent="0">
              <a:buNone/>
              <a:tabLst/>
              <a:defRPr lang="fr-FR" sz="1800" kern="1200" dirty="0" smtClean="0">
                <a:solidFill>
                  <a:srgbClr val="8FBD33"/>
                </a:solidFill>
                <a:latin typeface="Arial" pitchFamily="34" charset="0"/>
                <a:ea typeface="+mn-ea"/>
                <a:cs typeface="Arial" pitchFamily="34" charset="0"/>
              </a:defRPr>
            </a:lvl1pPr>
            <a:lvl2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a:solidFill>
                  <a:srgbClr val="636473"/>
                </a:solidFill>
              </a:defRPr>
            </a:lvl2pPr>
            <a:lvl3pPr marL="0" marR="0" indent="0" algn="l" defTabSz="914400" rtl="0" eaLnBrk="1" fontAlgn="auto" latinLnBrk="0" hangingPunct="1">
              <a:lnSpc>
                <a:spcPct val="100000"/>
              </a:lnSpc>
              <a:spcBef>
                <a:spcPct val="20000"/>
              </a:spcBef>
              <a:spcAft>
                <a:spcPts val="0"/>
              </a:spcAft>
              <a:buClrTx/>
              <a:buSzTx/>
              <a:buFont typeface="Wingdings" pitchFamily="2" charset="2"/>
              <a:buNone/>
              <a:tabLst/>
              <a:defRPr sz="1600" baseline="0"/>
            </a:lvl3pPr>
            <a:lvl4pPr marL="628650" marR="0" indent="-273050" algn="l" defTabSz="914400" rtl="0" eaLnBrk="1" fontAlgn="auto" latinLnBrk="0" hangingPunct="1">
              <a:lnSpc>
                <a:spcPct val="100000"/>
              </a:lnSpc>
              <a:spcBef>
                <a:spcPct val="20000"/>
              </a:spcBef>
              <a:spcAft>
                <a:spcPts val="0"/>
              </a:spcAft>
              <a:buClr>
                <a:srgbClr val="8FBD33"/>
              </a:buClr>
              <a:buSzTx/>
              <a:buFont typeface="Wingdings" pitchFamily="2" charset="2"/>
              <a:buChar char="§"/>
              <a:tabLst/>
              <a:defRPr lang="fr-FR" sz="1600" kern="1200" baseline="0" dirty="0" smtClean="0">
                <a:solidFill>
                  <a:schemeClr val="tx1"/>
                </a:solidFill>
                <a:latin typeface="Arial" pitchFamily="34" charset="0"/>
                <a:ea typeface="+mn-ea"/>
                <a:cs typeface="Arial" pitchFamily="34" charset="0"/>
              </a:defRPr>
            </a:lvl4pPr>
            <a:lvl5pPr marL="0" indent="0">
              <a:buFont typeface="Wingdings" pitchFamily="2" charset="2"/>
              <a:buNone/>
              <a:tabLst/>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p:txBody>
      </p:sp>
    </p:spTree>
    <p:extLst>
      <p:ext uri="{BB962C8B-B14F-4D97-AF65-F5344CB8AC3E}">
        <p14:creationId xmlns:p14="http://schemas.microsoft.com/office/powerpoint/2010/main" xmlns="" val="2628273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mage - Institutionnel 1">
    <p:spTree>
      <p:nvGrpSpPr>
        <p:cNvPr id="1" name=""/>
        <p:cNvGrpSpPr/>
        <p:nvPr/>
      </p:nvGrpSpPr>
      <p:grpSpPr>
        <a:xfrm>
          <a:off x="0" y="0"/>
          <a:ext cx="0" cy="0"/>
          <a:chOff x="0" y="0"/>
          <a:chExt cx="0" cy="0"/>
        </a:xfrm>
      </p:grpSpPr>
      <p:sp>
        <p:nvSpPr>
          <p:cNvPr id="9" name="Espace réservé du numéro de diapositive 5"/>
          <p:cNvSpPr txBox="1">
            <a:spLocks/>
          </p:cNvSpPr>
          <p:nvPr/>
        </p:nvSpPr>
        <p:spPr>
          <a:xfrm>
            <a:off x="8312150" y="107950"/>
            <a:ext cx="639763" cy="365125"/>
          </a:xfrm>
          <a:prstGeom prst="rect">
            <a:avLst/>
          </a:prstGeom>
        </p:spPr>
        <p:txBody>
          <a:bodyPr anchor="ctr"/>
          <a:lstStyle>
            <a:defPPr>
              <a:defRPr lang="fr-FR"/>
            </a:defPPr>
            <a:lvl1pPr marL="0" algn="r" defTabSz="914400" rtl="0" eaLnBrk="1" latinLnBrk="0" hangingPunct="1">
              <a:defRPr sz="1300" kern="1200">
                <a:solidFill>
                  <a:srgbClr val="083F8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432E71-C444-4C55-9CE0-D13F5CD696D9}" type="slidenum">
              <a:rPr lang="fr-FR" smtClean="0">
                <a:solidFill>
                  <a:srgbClr val="99CA3C"/>
                </a:solidFill>
              </a:rPr>
              <a:pPr>
                <a:defRPr/>
              </a:pPr>
              <a:t>‹N°›</a:t>
            </a:fld>
            <a:endParaRPr lang="fr-FR" dirty="0">
              <a:solidFill>
                <a:srgbClr val="99CA3C"/>
              </a:solidFill>
            </a:endParaRPr>
          </a:p>
        </p:txBody>
      </p:sp>
      <p:pic>
        <p:nvPicPr>
          <p:cNvPr id="10" name="Image 4"/>
          <p:cNvPicPr>
            <a:picLocks noChangeAspect="1"/>
          </p:cNvPicPr>
          <p:nvPr userDrawn="1"/>
        </p:nvPicPr>
        <p:blipFill>
          <a:blip r:embed="rId2" cstate="print"/>
          <a:srcRect/>
          <a:stretch>
            <a:fillRect/>
          </a:stretch>
        </p:blipFill>
        <p:spPr bwMode="auto">
          <a:xfrm rot="5400000">
            <a:off x="102394" y="97631"/>
            <a:ext cx="971550" cy="985838"/>
          </a:xfrm>
          <a:prstGeom prst="rect">
            <a:avLst/>
          </a:prstGeom>
          <a:noFill/>
          <a:ln w="9525">
            <a:noFill/>
            <a:miter lim="800000"/>
            <a:headEnd/>
            <a:tailEnd/>
          </a:ln>
        </p:spPr>
      </p:pic>
      <p:pic>
        <p:nvPicPr>
          <p:cNvPr id="11" name="Image 5"/>
          <p:cNvPicPr>
            <a:picLocks noChangeAspect="1"/>
          </p:cNvPicPr>
          <p:nvPr userDrawn="1"/>
        </p:nvPicPr>
        <p:blipFill>
          <a:blip r:embed="rId3" cstate="print"/>
          <a:srcRect/>
          <a:stretch>
            <a:fillRect/>
          </a:stretch>
        </p:blipFill>
        <p:spPr bwMode="auto">
          <a:xfrm>
            <a:off x="214313" y="5964238"/>
            <a:ext cx="746125" cy="722312"/>
          </a:xfrm>
          <a:prstGeom prst="rect">
            <a:avLst/>
          </a:prstGeom>
          <a:noFill/>
          <a:ln w="9525">
            <a:noFill/>
            <a:miter lim="800000"/>
            <a:headEnd/>
            <a:tailEnd/>
          </a:ln>
        </p:spPr>
      </p:pic>
      <p:sp>
        <p:nvSpPr>
          <p:cNvPr id="13" name="Espace réservé du texte 4"/>
          <p:cNvSpPr>
            <a:spLocks/>
          </p:cNvSpPr>
          <p:nvPr userDrawn="1"/>
        </p:nvSpPr>
        <p:spPr bwMode="auto">
          <a:xfrm>
            <a:off x="1084263" y="1057275"/>
            <a:ext cx="7683500" cy="368300"/>
          </a:xfrm>
          <a:prstGeom prst="rect">
            <a:avLst/>
          </a:prstGeom>
          <a:noFill/>
          <a:ln w="9525">
            <a:noFill/>
            <a:miter lim="800000"/>
            <a:headEnd/>
            <a:tailEnd/>
          </a:ln>
        </p:spPr>
        <p:txBody>
          <a:bodyPr/>
          <a:lstStyle/>
          <a:p>
            <a:pPr eaLnBrk="0" fontAlgn="base" hangingPunct="0">
              <a:spcBef>
                <a:spcPct val="20000"/>
              </a:spcBef>
              <a:spcAft>
                <a:spcPct val="0"/>
              </a:spcAft>
              <a:buClr>
                <a:srgbClr val="8FBD33"/>
              </a:buClr>
              <a:buFont typeface="Wingdings" pitchFamily="2" charset="2"/>
              <a:buNone/>
              <a:defRPr/>
            </a:pPr>
            <a:endParaRPr lang="fr-FR" sz="1400">
              <a:solidFill>
                <a:srgbClr val="5F7A3C"/>
              </a:solidFill>
              <a:cs typeface="Arial" charset="0"/>
            </a:endParaRPr>
          </a:p>
        </p:txBody>
      </p:sp>
      <p:pic>
        <p:nvPicPr>
          <p:cNvPr id="14" name="Picture 22" descr="Free online logo generator"/>
          <p:cNvPicPr>
            <a:picLocks noChangeAspect="1" noChangeArrowheads="1"/>
          </p:cNvPicPr>
          <p:nvPr userDrawn="1"/>
        </p:nvPicPr>
        <p:blipFill>
          <a:blip r:embed="rId4" cstate="print"/>
          <a:srcRect/>
          <a:stretch>
            <a:fillRect/>
          </a:stretch>
        </p:blipFill>
        <p:spPr bwMode="auto">
          <a:xfrm>
            <a:off x="7283450" y="6121400"/>
            <a:ext cx="1860550" cy="577850"/>
          </a:xfrm>
          <a:prstGeom prst="rect">
            <a:avLst/>
          </a:prstGeom>
          <a:noFill/>
          <a:ln w="9525">
            <a:noFill/>
            <a:miter lim="800000"/>
            <a:headEnd/>
            <a:tailEnd/>
          </a:ln>
        </p:spPr>
      </p:pic>
      <p:sp>
        <p:nvSpPr>
          <p:cNvPr id="12" name="Espace réservé du texte 11"/>
          <p:cNvSpPr>
            <a:spLocks noGrp="1"/>
          </p:cNvSpPr>
          <p:nvPr>
            <p:ph type="body" sz="quarter" idx="13"/>
          </p:nvPr>
        </p:nvSpPr>
        <p:spPr>
          <a:xfrm>
            <a:off x="0" y="5006912"/>
            <a:ext cx="1126019" cy="372568"/>
          </a:xfrm>
        </p:spPr>
        <p:txBody>
          <a:bodyPr anchor="b" anchorCtr="0"/>
          <a:lstStyle>
            <a:lvl1pPr marL="0" indent="0" algn="r">
              <a:lnSpc>
                <a:spcPts val="1200"/>
              </a:lnSpc>
              <a:spcBef>
                <a:spcPts val="0"/>
              </a:spcBef>
              <a:buNone/>
              <a:defRPr sz="1000" cap="all" baseline="0">
                <a:solidFill>
                  <a:srgbClr val="8FBD33"/>
                </a:solidFill>
              </a:defRPr>
            </a:lvl1pPr>
          </a:lstStyle>
          <a:p>
            <a:pPr lvl="0"/>
            <a:r>
              <a:rPr lang="fr-FR" smtClean="0"/>
              <a:t>Modifiez les styles du texte du masque</a:t>
            </a:r>
          </a:p>
        </p:txBody>
      </p:sp>
      <p:sp>
        <p:nvSpPr>
          <p:cNvPr id="16" name="Espace réservé du texte 15"/>
          <p:cNvSpPr>
            <a:spLocks noGrp="1"/>
          </p:cNvSpPr>
          <p:nvPr>
            <p:ph type="body" sz="quarter" idx="14"/>
          </p:nvPr>
        </p:nvSpPr>
        <p:spPr>
          <a:xfrm>
            <a:off x="0" y="5353496"/>
            <a:ext cx="1126019" cy="324541"/>
          </a:xfrm>
        </p:spPr>
        <p:txBody>
          <a:bodyPr/>
          <a:lstStyle>
            <a:lvl1pPr marL="0" indent="0" algn="r">
              <a:buNone/>
              <a:defRPr sz="800" cap="all" baseline="0">
                <a:solidFill>
                  <a:srgbClr val="8FBD33"/>
                </a:solidFill>
              </a:defRPr>
            </a:lvl1pPr>
          </a:lstStyle>
          <a:p>
            <a:pPr lvl="0"/>
            <a:r>
              <a:rPr lang="fr-FR" smtClean="0"/>
              <a:t>Modifiez les styles du texte du masque</a:t>
            </a:r>
          </a:p>
        </p:txBody>
      </p:sp>
      <p:sp>
        <p:nvSpPr>
          <p:cNvPr id="27" name="Espace réservé du texte 26"/>
          <p:cNvSpPr>
            <a:spLocks noGrp="1"/>
          </p:cNvSpPr>
          <p:nvPr>
            <p:ph type="body" sz="quarter" idx="15"/>
          </p:nvPr>
        </p:nvSpPr>
        <p:spPr>
          <a:xfrm>
            <a:off x="1288653" y="917100"/>
            <a:ext cx="2543876" cy="1802246"/>
          </a:xfrm>
        </p:spPr>
        <p:txBody>
          <a:bodyPr/>
          <a:lstStyle>
            <a:lvl1pPr marL="0" indent="0">
              <a:buNone/>
              <a:defRPr sz="1800" cap="none" spc="40" baseline="0">
                <a:solidFill>
                  <a:srgbClr val="8FBD33"/>
                </a:solidFill>
              </a:defRPr>
            </a:lvl1pPr>
          </a:lstStyle>
          <a:p>
            <a:pPr lvl="0"/>
            <a:r>
              <a:rPr lang="fr-FR" smtClean="0"/>
              <a:t>Modifiez les styles du texte du masque</a:t>
            </a:r>
          </a:p>
        </p:txBody>
      </p:sp>
      <p:sp>
        <p:nvSpPr>
          <p:cNvPr id="36" name="Espace réservé du texte 30"/>
          <p:cNvSpPr>
            <a:spLocks noGrp="1"/>
          </p:cNvSpPr>
          <p:nvPr>
            <p:ph type="body" sz="quarter" idx="19"/>
          </p:nvPr>
        </p:nvSpPr>
        <p:spPr>
          <a:xfrm>
            <a:off x="4399067" y="4024211"/>
            <a:ext cx="4451121" cy="251075"/>
          </a:xfrm>
        </p:spPr>
        <p:txBody>
          <a:bodyPr/>
          <a:lstStyle>
            <a:lvl1pPr marL="0" indent="0">
              <a:buNone/>
              <a:defRPr sz="1600" b="0" spc="-10" baseline="0">
                <a:solidFill>
                  <a:srgbClr val="636473"/>
                </a:solidFill>
              </a:defRPr>
            </a:lvl1pPr>
          </a:lstStyle>
          <a:p>
            <a:pPr lvl="0"/>
            <a:r>
              <a:rPr lang="fr-FR" dirty="0" smtClean="0"/>
              <a:t>Modifiez les styles du texte du masque</a:t>
            </a:r>
          </a:p>
        </p:txBody>
      </p:sp>
      <p:sp>
        <p:nvSpPr>
          <p:cNvPr id="52" name="Espace réservé du texte 32"/>
          <p:cNvSpPr>
            <a:spLocks noGrp="1"/>
          </p:cNvSpPr>
          <p:nvPr>
            <p:ph type="body" sz="quarter" idx="21"/>
          </p:nvPr>
        </p:nvSpPr>
        <p:spPr>
          <a:xfrm>
            <a:off x="4399067" y="4347500"/>
            <a:ext cx="4451121" cy="2351926"/>
          </a:xfr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600">
                <a:solidFill>
                  <a:srgbClr val="083F88"/>
                </a:solidFill>
              </a:defRPr>
            </a:lvl1pPr>
          </a:lstStyle>
          <a:p>
            <a:pPr lvl="0"/>
            <a:r>
              <a:rPr lang="fr-FR" smtClean="0"/>
              <a:t>Modifiez les styles du texte du masque</a:t>
            </a:r>
          </a:p>
        </p:txBody>
      </p:sp>
      <p:sp>
        <p:nvSpPr>
          <p:cNvPr id="8" name="Espace réservé pour une image  7"/>
          <p:cNvSpPr>
            <a:spLocks noGrp="1"/>
          </p:cNvSpPr>
          <p:nvPr>
            <p:ph type="pic" sz="quarter" idx="22"/>
          </p:nvPr>
        </p:nvSpPr>
        <p:spPr>
          <a:xfrm>
            <a:off x="1384300" y="2719388"/>
            <a:ext cx="2447925" cy="2473325"/>
          </a:xfrm>
        </p:spPr>
        <p:txBody>
          <a:bodyPr/>
          <a:lstStyle>
            <a:lvl1pPr>
              <a:defRPr>
                <a:solidFill>
                  <a:srgbClr val="636473"/>
                </a:solidFill>
              </a:defRPr>
            </a:lvl1pPr>
          </a:lstStyle>
          <a:p>
            <a:pPr lvl="0"/>
            <a:r>
              <a:rPr lang="fr-FR" noProof="0" dirty="0" smtClean="0"/>
              <a:t>Cliquez sur l'icône pour ajouter une image</a:t>
            </a:r>
            <a:endParaRPr lang="fr-FR" noProof="0" dirty="0"/>
          </a:p>
        </p:txBody>
      </p:sp>
    </p:spTree>
    <p:extLst>
      <p:ext uri="{BB962C8B-B14F-4D97-AF65-F5344CB8AC3E}">
        <p14:creationId xmlns:p14="http://schemas.microsoft.com/office/powerpoint/2010/main" xmlns="" val="1286749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Graphique - Institutionnel 1">
    <p:spTree>
      <p:nvGrpSpPr>
        <p:cNvPr id="1" name=""/>
        <p:cNvGrpSpPr/>
        <p:nvPr/>
      </p:nvGrpSpPr>
      <p:grpSpPr>
        <a:xfrm>
          <a:off x="0" y="0"/>
          <a:ext cx="0" cy="0"/>
          <a:chOff x="0" y="0"/>
          <a:chExt cx="0" cy="0"/>
        </a:xfrm>
      </p:grpSpPr>
      <p:sp>
        <p:nvSpPr>
          <p:cNvPr id="6" name="Espace réservé du numéro de diapositive 5"/>
          <p:cNvSpPr txBox="1">
            <a:spLocks/>
          </p:cNvSpPr>
          <p:nvPr userDrawn="1"/>
        </p:nvSpPr>
        <p:spPr>
          <a:xfrm>
            <a:off x="8312150" y="139700"/>
            <a:ext cx="639763" cy="365125"/>
          </a:xfrm>
          <a:prstGeom prst="rect">
            <a:avLst/>
          </a:prstGeom>
        </p:spPr>
        <p:txBody>
          <a:bodyPr anchor="ctr"/>
          <a:lstStyle>
            <a:defPPr>
              <a:defRPr lang="fr-FR"/>
            </a:defPPr>
            <a:lvl1pPr marL="0" algn="r" defTabSz="914400" rtl="0" eaLnBrk="1" latinLnBrk="0" hangingPunct="1">
              <a:defRPr sz="1300" kern="1200">
                <a:solidFill>
                  <a:srgbClr val="083F8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5BC13F6-FC23-4045-AFB8-7A4F02FDB4F9}" type="slidenum">
              <a:rPr lang="fr-FR" smtClean="0">
                <a:solidFill>
                  <a:srgbClr val="99CA3C"/>
                </a:solidFill>
              </a:rPr>
              <a:pPr>
                <a:defRPr/>
              </a:pPr>
              <a:t>‹N°›</a:t>
            </a:fld>
            <a:endParaRPr lang="fr-FR" dirty="0">
              <a:solidFill>
                <a:srgbClr val="99CA3C"/>
              </a:solidFill>
            </a:endParaRPr>
          </a:p>
        </p:txBody>
      </p:sp>
      <p:pic>
        <p:nvPicPr>
          <p:cNvPr id="7" name="Image 4"/>
          <p:cNvPicPr>
            <a:picLocks noChangeAspect="1"/>
          </p:cNvPicPr>
          <p:nvPr userDrawn="1"/>
        </p:nvPicPr>
        <p:blipFill>
          <a:blip r:embed="rId2" cstate="print"/>
          <a:srcRect/>
          <a:stretch>
            <a:fillRect/>
          </a:stretch>
        </p:blipFill>
        <p:spPr bwMode="auto">
          <a:xfrm rot="5400000">
            <a:off x="102394" y="97631"/>
            <a:ext cx="971550" cy="985838"/>
          </a:xfrm>
          <a:prstGeom prst="rect">
            <a:avLst/>
          </a:prstGeom>
          <a:noFill/>
          <a:ln w="9525">
            <a:noFill/>
            <a:miter lim="800000"/>
            <a:headEnd/>
            <a:tailEnd/>
          </a:ln>
        </p:spPr>
      </p:pic>
      <p:pic>
        <p:nvPicPr>
          <p:cNvPr id="8" name="Image 5"/>
          <p:cNvPicPr>
            <a:picLocks noChangeAspect="1"/>
          </p:cNvPicPr>
          <p:nvPr userDrawn="1"/>
        </p:nvPicPr>
        <p:blipFill>
          <a:blip r:embed="rId3" cstate="print"/>
          <a:srcRect/>
          <a:stretch>
            <a:fillRect/>
          </a:stretch>
        </p:blipFill>
        <p:spPr bwMode="auto">
          <a:xfrm>
            <a:off x="95250" y="5964238"/>
            <a:ext cx="746125" cy="722312"/>
          </a:xfrm>
          <a:prstGeom prst="rect">
            <a:avLst/>
          </a:prstGeom>
          <a:noFill/>
          <a:ln w="9525">
            <a:noFill/>
            <a:miter lim="800000"/>
            <a:headEnd/>
            <a:tailEnd/>
          </a:ln>
        </p:spPr>
      </p:pic>
      <p:pic>
        <p:nvPicPr>
          <p:cNvPr id="9" name="Picture 22" descr="Free online logo generator"/>
          <p:cNvPicPr>
            <a:picLocks noChangeAspect="1" noChangeArrowheads="1"/>
          </p:cNvPicPr>
          <p:nvPr userDrawn="1"/>
        </p:nvPicPr>
        <p:blipFill>
          <a:blip r:embed="rId4" cstate="print"/>
          <a:srcRect/>
          <a:stretch>
            <a:fillRect/>
          </a:stretch>
        </p:blipFill>
        <p:spPr bwMode="auto">
          <a:xfrm>
            <a:off x="7283450" y="6151563"/>
            <a:ext cx="1860550" cy="577850"/>
          </a:xfrm>
          <a:prstGeom prst="rect">
            <a:avLst/>
          </a:prstGeom>
          <a:noFill/>
          <a:ln w="9525">
            <a:noFill/>
            <a:miter lim="800000"/>
            <a:headEnd/>
            <a:tailEnd/>
          </a:ln>
        </p:spPr>
      </p:pic>
      <p:sp>
        <p:nvSpPr>
          <p:cNvPr id="12" name="Espace réservé du texte 11"/>
          <p:cNvSpPr>
            <a:spLocks noGrp="1"/>
          </p:cNvSpPr>
          <p:nvPr>
            <p:ph type="body" sz="quarter" idx="13"/>
          </p:nvPr>
        </p:nvSpPr>
        <p:spPr>
          <a:xfrm>
            <a:off x="0" y="5006912"/>
            <a:ext cx="1126019" cy="372568"/>
          </a:xfrm>
        </p:spPr>
        <p:txBody>
          <a:bodyPr anchor="b" anchorCtr="0"/>
          <a:lstStyle>
            <a:lvl1pPr marL="0" indent="0" algn="r">
              <a:lnSpc>
                <a:spcPts val="1200"/>
              </a:lnSpc>
              <a:spcBef>
                <a:spcPts val="0"/>
              </a:spcBef>
              <a:buNone/>
              <a:defRPr sz="1000" cap="all" baseline="0">
                <a:solidFill>
                  <a:srgbClr val="8FBD33"/>
                </a:solidFill>
              </a:defRPr>
            </a:lvl1pPr>
          </a:lstStyle>
          <a:p>
            <a:pPr lvl="0"/>
            <a:r>
              <a:rPr lang="fr-FR" smtClean="0"/>
              <a:t>Modifiez les styles du texte du masque</a:t>
            </a:r>
          </a:p>
        </p:txBody>
      </p:sp>
      <p:sp>
        <p:nvSpPr>
          <p:cNvPr id="16" name="Espace réservé du texte 15"/>
          <p:cNvSpPr>
            <a:spLocks noGrp="1"/>
          </p:cNvSpPr>
          <p:nvPr>
            <p:ph type="body" sz="quarter" idx="14"/>
          </p:nvPr>
        </p:nvSpPr>
        <p:spPr>
          <a:xfrm>
            <a:off x="0" y="5353496"/>
            <a:ext cx="1126019" cy="324541"/>
          </a:xfrm>
        </p:spPr>
        <p:txBody>
          <a:bodyPr/>
          <a:lstStyle>
            <a:lvl1pPr marL="0" indent="0" algn="r">
              <a:buNone/>
              <a:defRPr sz="800" cap="all" baseline="0">
                <a:solidFill>
                  <a:srgbClr val="8FBD33"/>
                </a:solidFill>
              </a:defRPr>
            </a:lvl1pPr>
          </a:lstStyle>
          <a:p>
            <a:pPr lvl="0"/>
            <a:r>
              <a:rPr lang="fr-FR" smtClean="0"/>
              <a:t>Modifiez les styles du texte du masque</a:t>
            </a:r>
          </a:p>
        </p:txBody>
      </p:sp>
      <p:sp>
        <p:nvSpPr>
          <p:cNvPr id="24" name="Espace réservé du texte 6"/>
          <p:cNvSpPr>
            <a:spLocks noGrp="1"/>
          </p:cNvSpPr>
          <p:nvPr>
            <p:ph type="body" sz="quarter" idx="24"/>
          </p:nvPr>
        </p:nvSpPr>
        <p:spPr>
          <a:xfrm>
            <a:off x="1294154" y="857147"/>
            <a:ext cx="7541748" cy="514350"/>
          </a:xfrm>
        </p:spPr>
        <p:txBody>
          <a:bodyPr/>
          <a:lstStyle>
            <a:lvl1pPr marL="0" indent="0">
              <a:buNone/>
              <a:defRPr sz="2800" b="0">
                <a:solidFill>
                  <a:srgbClr val="003A80"/>
                </a:solidFill>
              </a:defRPr>
            </a:lvl1pPr>
          </a:lstStyle>
          <a:p>
            <a:pPr lvl="0"/>
            <a:r>
              <a:rPr lang="fr-FR" smtClean="0"/>
              <a:t>Modifiez les styles du texte du masque</a:t>
            </a:r>
          </a:p>
        </p:txBody>
      </p:sp>
      <p:sp>
        <p:nvSpPr>
          <p:cNvPr id="15" name="Espace réservé du graphique 14"/>
          <p:cNvSpPr>
            <a:spLocks noGrp="1"/>
          </p:cNvSpPr>
          <p:nvPr>
            <p:ph type="chart" sz="quarter" idx="25"/>
          </p:nvPr>
        </p:nvSpPr>
        <p:spPr>
          <a:xfrm>
            <a:off x="1294154" y="1828800"/>
            <a:ext cx="7541748" cy="4420348"/>
          </a:xfrm>
        </p:spPr>
        <p:txBody>
          <a:bodyPr/>
          <a:lstStyle>
            <a:lvl1pPr>
              <a:defRPr>
                <a:solidFill>
                  <a:srgbClr val="636473"/>
                </a:solidFill>
              </a:defRPr>
            </a:lvl1pPr>
          </a:lstStyle>
          <a:p>
            <a:pPr lvl="0"/>
            <a:r>
              <a:rPr lang="fr-FR" noProof="0" dirty="0" smtClean="0"/>
              <a:t>Cliquez sur l'icône pour ajouter un graphique</a:t>
            </a:r>
            <a:endParaRPr lang="fr-FR" noProof="0" dirty="0"/>
          </a:p>
        </p:txBody>
      </p:sp>
    </p:spTree>
    <p:extLst>
      <p:ext uri="{BB962C8B-B14F-4D97-AF65-F5344CB8AC3E}">
        <p14:creationId xmlns:p14="http://schemas.microsoft.com/office/powerpoint/2010/main" xmlns="" val="886926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3707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38520196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defRPr/>
            </a:pPr>
            <a:fld id="{2F8CA36E-8D4A-4FE8-8200-843F35CEBBBA}" type="datetime1">
              <a:rPr lang="fr-FR" sz="1600">
                <a:solidFill>
                  <a:srgbClr val="083F88"/>
                </a:solidFill>
                <a:cs typeface="Arial" charset="0"/>
              </a:rPr>
              <a:pPr fontAlgn="base">
                <a:spcBef>
                  <a:spcPct val="0"/>
                </a:spcBef>
                <a:spcAft>
                  <a:spcPct val="0"/>
                </a:spcAft>
                <a:defRPr/>
              </a:pPr>
              <a:t>25/06/2014</a:t>
            </a:fld>
            <a:endParaRPr lang="fr-FR" sz="1600">
              <a:solidFill>
                <a:srgbClr val="083F88"/>
              </a:solidFill>
              <a:cs typeface="Arial"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defRPr/>
            </a:pPr>
            <a:endParaRPr lang="fr-FR" sz="1600">
              <a:solidFill>
                <a:srgbClr val="083F88"/>
              </a:solidFill>
              <a:cs typeface="Arial" charset="0"/>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defRPr/>
            </a:pPr>
            <a:fld id="{57C8C56F-584B-4B59-A0F6-8DB806349B5E}" type="slidenum">
              <a:rPr lang="fr-FR" sz="1600">
                <a:solidFill>
                  <a:srgbClr val="083F88"/>
                </a:solidFill>
                <a:cs typeface="Arial" charset="0"/>
              </a:rPr>
              <a:pPr fontAlgn="base">
                <a:spcBef>
                  <a:spcPct val="0"/>
                </a:spcBef>
                <a:spcAft>
                  <a:spcPct val="0"/>
                </a:spcAft>
                <a:defRPr/>
              </a:pPr>
              <a:t>‹N°›</a:t>
            </a:fld>
            <a:endParaRPr lang="fr-FR" sz="1600">
              <a:solidFill>
                <a:srgbClr val="083F88"/>
              </a:solidFill>
              <a:cs typeface="Arial" charset="0"/>
            </a:endParaRPr>
          </a:p>
        </p:txBody>
      </p:sp>
    </p:spTree>
    <p:extLst>
      <p:ext uri="{BB962C8B-B14F-4D97-AF65-F5344CB8AC3E}">
        <p14:creationId xmlns:p14="http://schemas.microsoft.com/office/powerpoint/2010/main" xmlns="" val="298088874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142630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353532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2327846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A3AE9D4-9F1D-46BF-B939-FB8A392F27FA}" type="datetimeFigureOut">
              <a:rPr lang="fr-FR" smtClean="0"/>
              <a:pPr/>
              <a:t>25/06/2014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1307308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AE9D4-9F1D-46BF-B939-FB8A392F27FA}" type="datetimeFigureOut">
              <a:rPr lang="fr-FR" smtClean="0"/>
              <a:pPr/>
              <a:t>25/06/2014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0BF1B-F9FC-436C-9CE8-009A4F5A40BA}" type="slidenum">
              <a:rPr lang="fr-FR" smtClean="0"/>
              <a:pPr/>
              <a:t>‹N°›</a:t>
            </a:fld>
            <a:endParaRPr lang="fr-FR"/>
          </a:p>
        </p:txBody>
      </p:sp>
    </p:spTree>
    <p:extLst>
      <p:ext uri="{BB962C8B-B14F-4D97-AF65-F5344CB8AC3E}">
        <p14:creationId xmlns:p14="http://schemas.microsoft.com/office/powerpoint/2010/main" xmlns="" val="1907127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Cliquez pour éditer le format du texte-titre</a:t>
            </a:r>
          </a:p>
        </p:txBody>
      </p:sp>
      <p:sp>
        <p:nvSpPr>
          <p:cNvPr id="1026" name="Rectangle 2"/>
          <p:cNvSpPr>
            <a:spLocks noGrp="1" noChangeArrowheads="1"/>
          </p:cNvSpPr>
          <p:nvPr>
            <p:ph type="body" idx="1"/>
          </p:nvPr>
        </p:nvSpPr>
        <p:spPr bwMode="auto">
          <a:xfrm>
            <a:off x="457200" y="1600200"/>
            <a:ext cx="8228013" cy="4600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Cliquez pour éditer le format du plan de texte</a:t>
            </a:r>
          </a:p>
          <a:p>
            <a:pPr lvl="1"/>
            <a:r>
              <a:rPr lang="en-GB" smtClean="0"/>
              <a:t>Second niveau de plan</a:t>
            </a:r>
          </a:p>
          <a:p>
            <a:pPr lvl="2"/>
            <a:r>
              <a:rPr lang="en-GB" smtClean="0"/>
              <a:t>Troisième niveau de plan</a:t>
            </a:r>
          </a:p>
          <a:p>
            <a:pPr lvl="3"/>
            <a:r>
              <a:rPr lang="en-GB" smtClean="0"/>
              <a:t>Quatrième niveau de plan</a:t>
            </a:r>
          </a:p>
          <a:p>
            <a:pPr lvl="4"/>
            <a:r>
              <a:rPr lang="en-GB" smtClean="0"/>
              <a:t>Cinquième niveau de plan</a:t>
            </a:r>
          </a:p>
          <a:p>
            <a:pPr lvl="4"/>
            <a:r>
              <a:rPr lang="en-GB" smtClean="0"/>
              <a:t>Sixième niveau de plan</a:t>
            </a:r>
          </a:p>
          <a:p>
            <a:pPr lvl="4"/>
            <a:r>
              <a:rPr lang="en-GB" smtClean="0"/>
              <a:t>Septième niveau de plan</a:t>
            </a:r>
          </a:p>
        </p:txBody>
      </p:sp>
      <p:sp>
        <p:nvSpPr>
          <p:cNvPr id="1027" name="Rectangle 3"/>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defTabSz="449263" fontAlgn="base">
              <a:spcBef>
                <a:spcPct val="0"/>
              </a:spcBef>
              <a:spcAft>
                <a:spcPct val="0"/>
              </a:spcAft>
              <a:buSzPct val="100000"/>
            </a:pPr>
            <a:endParaRPr lang="fr-FR"/>
          </a:p>
        </p:txBody>
      </p:sp>
      <p:sp>
        <p:nvSpPr>
          <p:cNvPr id="1028" name="Rectangle 4"/>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defTabSz="449263" fontAlgn="base">
              <a:spcBef>
                <a:spcPct val="0"/>
              </a:spcBef>
              <a:spcAft>
                <a:spcPct val="0"/>
              </a:spcAft>
              <a:buSzPct val="100000"/>
            </a:pPr>
            <a:endParaRPr lang="fr-FR"/>
          </a:p>
        </p:txBody>
      </p:sp>
      <p:sp>
        <p:nvSpPr>
          <p:cNvPr id="1029" name="Rectangle 5"/>
          <p:cNvSpPr>
            <a:spLocks noChangeArrowheads="1"/>
          </p:cNvSpPr>
          <p:nvPr/>
        </p:nvSpPr>
        <p:spPr bwMode="auto">
          <a:xfrm>
            <a:off x="-36513" y="109538"/>
            <a:ext cx="5327651" cy="142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9A761DB-7B27-4167-94E1-E97F638348D7}" type="slidenum">
              <a:rPr lang="fr-FR" sz="1200">
                <a:solidFill>
                  <a:srgbClr val="A4C408"/>
                </a:solidFill>
              </a:rPr>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‹N°›</a:t>
            </a:fld>
            <a:r>
              <a:rPr lang="fr-FR" sz="1200">
                <a:solidFill>
                  <a:srgbClr val="000000"/>
                </a:solidFill>
              </a:rPr>
              <a:t> - NEWFOR French Midterm Conference, Grenoble, 24th October 2013</a:t>
            </a:r>
          </a:p>
        </p:txBody>
      </p:sp>
      <p:pic>
        <p:nvPicPr>
          <p:cNvPr id="1030" name="Picture 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199313" y="0"/>
            <a:ext cx="1943100" cy="9715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5327650" y="147638"/>
            <a:ext cx="1905000" cy="5715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50888" y="334963"/>
            <a:ext cx="1419225" cy="14001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9312577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49263"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2pPr>
      <a:lvl3pPr marL="1143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3pPr>
      <a:lvl4pPr marL="1600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4pPr>
      <a:lvl5pPr marL="20574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Text Box 1"/>
          <p:cNvSpPr txBox="1">
            <a:spLocks noChangeArrowheads="1"/>
          </p:cNvSpPr>
          <p:nvPr/>
        </p:nvSpPr>
        <p:spPr bwMode="auto">
          <a:xfrm>
            <a:off x="8210550" y="412750"/>
            <a:ext cx="639763"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algn="r" defTabSz="449263" fontAlgn="base">
              <a:spcBef>
                <a:spcPct val="0"/>
              </a:spcBef>
              <a:spcAft>
                <a:spcPct val="0"/>
              </a:spcAft>
              <a:buSzPct val="100000"/>
            </a:pPr>
            <a:fld id="{CF3F4CDC-8F0C-4C44-88E8-211F72F734EC}" type="slidenum">
              <a:rPr lang="fr-FR" sz="1300">
                <a:solidFill>
                  <a:srgbClr val="99CA3C"/>
                </a:solidFill>
              </a:rPr>
              <a:pPr algn="r" defTabSz="449263" fontAlgn="base">
                <a:spcBef>
                  <a:spcPct val="0"/>
                </a:spcBef>
                <a:spcAft>
                  <a:spcPct val="0"/>
                </a:spcAft>
                <a:buSzPct val="100000"/>
              </a:pPr>
              <a:t>‹N°›</a:t>
            </a:fld>
            <a:endParaRPr lang="fr-FR" sz="1300">
              <a:solidFill>
                <a:srgbClr val="99CA3C"/>
              </a:solidFill>
            </a:endParaRP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0888" y="334963"/>
            <a:ext cx="1419225" cy="14001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051" name="Picture 3"/>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290513" y="5678488"/>
            <a:ext cx="746125" cy="7223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052" name="Rectangle 4"/>
          <p:cNvSpPr>
            <a:spLocks noGrp="1" noChangeArrowheads="1"/>
          </p:cNvSpPr>
          <p:nvPr>
            <p:ph type="title"/>
          </p:nvPr>
        </p:nvSpPr>
        <p:spPr bwMode="auto">
          <a:xfrm>
            <a:off x="1281113" y="990600"/>
            <a:ext cx="7672387" cy="519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Cliquez pour éditer le format du texte-titre</a:t>
            </a:r>
          </a:p>
        </p:txBody>
      </p:sp>
      <p:sp>
        <p:nvSpPr>
          <p:cNvPr id="2053" name="Rectangle 5"/>
          <p:cNvSpPr>
            <a:spLocks noGrp="1" noChangeArrowheads="1"/>
          </p:cNvSpPr>
          <p:nvPr>
            <p:ph type="body" idx="1"/>
          </p:nvPr>
        </p:nvSpPr>
        <p:spPr bwMode="auto">
          <a:xfrm>
            <a:off x="1281113" y="2332038"/>
            <a:ext cx="7672387" cy="39766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Cliquez pour éditer le format du plan de texte</a:t>
            </a:r>
          </a:p>
          <a:p>
            <a:pPr lvl="1"/>
            <a:r>
              <a:rPr lang="en-GB" smtClean="0"/>
              <a:t>Second niveau de plan</a:t>
            </a:r>
          </a:p>
          <a:p>
            <a:pPr lvl="2"/>
            <a:r>
              <a:rPr lang="en-GB" smtClean="0"/>
              <a:t>Troisième niveau de plan</a:t>
            </a:r>
          </a:p>
          <a:p>
            <a:pPr lvl="3"/>
            <a:r>
              <a:rPr lang="en-GB" smtClean="0"/>
              <a:t>Quatrième niveau de plan</a:t>
            </a:r>
          </a:p>
          <a:p>
            <a:pPr lvl="4"/>
            <a:r>
              <a:rPr lang="en-GB" smtClean="0"/>
              <a:t>Cinquième niveau de plan</a:t>
            </a:r>
          </a:p>
          <a:p>
            <a:pPr lvl="4"/>
            <a:r>
              <a:rPr lang="en-GB" smtClean="0"/>
              <a:t>Sixième niveau de plan</a:t>
            </a:r>
          </a:p>
          <a:p>
            <a:pPr lvl="4"/>
            <a:r>
              <a:rPr lang="en-GB" smtClean="0"/>
              <a:t>Septième niveau de plan</a:t>
            </a:r>
          </a:p>
        </p:txBody>
      </p:sp>
      <p:sp>
        <p:nvSpPr>
          <p:cNvPr id="2054" name="Rectangle 6"/>
          <p:cNvSpPr>
            <a:spLocks noGrp="1" noChangeArrowheads="1"/>
          </p:cNvSpPr>
          <p:nvPr>
            <p:ph type="dt"/>
          </p:nvPr>
        </p:nvSpPr>
        <p:spPr bwMode="auto">
          <a:xfrm>
            <a:off x="457200" y="6246813"/>
            <a:ext cx="2128838" cy="471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723900" algn="l"/>
                <a:tab pos="1447800" algn="l"/>
              </a:tabLst>
              <a:defRPr sz="1400">
                <a:solidFill>
                  <a:srgbClr val="000000"/>
                </a:solidFill>
                <a:latin typeface="Times New Roman" pitchFamily="16" charset="0"/>
                <a:cs typeface="DejaVu Sans" charset="0"/>
              </a:defRPr>
            </a:lvl1pPr>
          </a:lstStyle>
          <a:p>
            <a:pPr defTabSz="449263" fontAlgn="base">
              <a:spcBef>
                <a:spcPct val="0"/>
              </a:spcBef>
              <a:spcAft>
                <a:spcPct val="0"/>
              </a:spcAft>
              <a:buClr>
                <a:srgbClr val="000000"/>
              </a:buClr>
              <a:buSzPct val="100000"/>
              <a:buFont typeface="Times New Roman" pitchFamily="16" charset="0"/>
              <a:buNone/>
            </a:pPr>
            <a:endParaRPr lang="fr-FR"/>
          </a:p>
        </p:txBody>
      </p:sp>
      <p:sp>
        <p:nvSpPr>
          <p:cNvPr id="2055" name="Rectangle 7"/>
          <p:cNvSpPr>
            <a:spLocks noGrp="1" noChangeArrowheads="1"/>
          </p:cNvSpPr>
          <p:nvPr>
            <p:ph type="ftr"/>
          </p:nvPr>
        </p:nvSpPr>
        <p:spPr bwMode="auto">
          <a:xfrm>
            <a:off x="3127375" y="6246813"/>
            <a:ext cx="2897188" cy="471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723900" algn="l"/>
                <a:tab pos="1447800" algn="l"/>
                <a:tab pos="2171700" algn="l"/>
                <a:tab pos="2895600" algn="l"/>
              </a:tabLst>
              <a:defRPr sz="1400">
                <a:solidFill>
                  <a:srgbClr val="000000"/>
                </a:solidFill>
                <a:latin typeface="Times New Roman" pitchFamily="16" charset="0"/>
                <a:cs typeface="DejaVu Sans" charset="0"/>
              </a:defRPr>
            </a:lvl1pPr>
          </a:lstStyle>
          <a:p>
            <a:pPr defTabSz="449263" fontAlgn="base">
              <a:spcBef>
                <a:spcPct val="0"/>
              </a:spcBef>
              <a:spcAft>
                <a:spcPct val="0"/>
              </a:spcAft>
              <a:buClr>
                <a:srgbClr val="000000"/>
              </a:buClr>
              <a:buSzPct val="100000"/>
              <a:buFont typeface="Times New Roman" pitchFamily="16" charset="0"/>
              <a:buNone/>
            </a:pPr>
            <a:endParaRPr lang="fr-FR"/>
          </a:p>
        </p:txBody>
      </p:sp>
      <p:sp>
        <p:nvSpPr>
          <p:cNvPr id="2056" name="Rectangle 8"/>
          <p:cNvSpPr>
            <a:spLocks noGrp="1" noChangeArrowheads="1"/>
          </p:cNvSpPr>
          <p:nvPr>
            <p:ph type="sldNum"/>
          </p:nvPr>
        </p:nvSpPr>
        <p:spPr bwMode="auto">
          <a:xfrm>
            <a:off x="6556375" y="6246813"/>
            <a:ext cx="2128838" cy="471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723900" algn="l"/>
                <a:tab pos="1447800" algn="l"/>
              </a:tabLst>
              <a:defRPr sz="1400">
                <a:solidFill>
                  <a:srgbClr val="000000"/>
                </a:solidFill>
                <a:latin typeface="Times New Roman" pitchFamily="16" charset="0"/>
                <a:cs typeface="DejaVu Sans" charset="0"/>
              </a:defRPr>
            </a:lvl1pPr>
          </a:lstStyle>
          <a:p>
            <a:pPr defTabSz="449263" fontAlgn="base">
              <a:spcBef>
                <a:spcPct val="0"/>
              </a:spcBef>
              <a:spcAft>
                <a:spcPct val="0"/>
              </a:spcAft>
              <a:buClr>
                <a:srgbClr val="000000"/>
              </a:buClr>
              <a:buSzPct val="100000"/>
              <a:buFont typeface="Times New Roman" pitchFamily="16" charset="0"/>
              <a:buNone/>
            </a:pPr>
            <a:fld id="{7DABD1F3-BC7F-4892-85EA-DBFCDAFFA206}" type="slidenum">
              <a:rPr lang="fr-FR"/>
              <a:pPr defTabSz="449263" fontAlgn="base">
                <a:spcBef>
                  <a:spcPct val="0"/>
                </a:spcBef>
                <a:spcAft>
                  <a:spcPct val="0"/>
                </a:spcAft>
                <a:buClr>
                  <a:srgbClr val="000000"/>
                </a:buClr>
                <a:buSzPct val="100000"/>
                <a:buFont typeface="Times New Roman" pitchFamily="16" charset="0"/>
                <a:buNone/>
              </a:pPr>
              <a:t>‹N°›</a:t>
            </a:fld>
            <a:endParaRPr lang="fr-FR"/>
          </a:p>
        </p:txBody>
      </p:sp>
    </p:spTree>
    <p:extLst>
      <p:ext uri="{BB962C8B-B14F-4D97-AF65-F5344CB8AC3E}">
        <p14:creationId xmlns:p14="http://schemas.microsoft.com/office/powerpoint/2010/main" xmlns="" val="29500712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49263" rtl="0" eaLnBrk="0" fontAlgn="base" hangingPunct="0">
        <a:spcBef>
          <a:spcPct val="0"/>
        </a:spcBef>
        <a:spcAft>
          <a:spcPct val="0"/>
        </a:spcAft>
        <a:buClr>
          <a:srgbClr val="000000"/>
        </a:buClr>
        <a:buSzPct val="100000"/>
        <a:buFont typeface="Times New Roman" pitchFamily="16" charset="0"/>
        <a:defRPr sz="2800">
          <a:solidFill>
            <a:srgbClr val="083F88"/>
          </a:solidFill>
          <a:latin typeface="+mj-lt"/>
          <a:ea typeface="+mj-ea"/>
          <a:cs typeface="+mj-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800">
          <a:solidFill>
            <a:srgbClr val="083F88"/>
          </a:solidFill>
          <a:latin typeface="Arial" charset="0"/>
          <a:cs typeface="Arial" charset="0"/>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800">
          <a:solidFill>
            <a:srgbClr val="083F88"/>
          </a:solidFill>
          <a:latin typeface="Arial" charset="0"/>
          <a:cs typeface="Arial" charset="0"/>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800">
          <a:solidFill>
            <a:srgbClr val="083F88"/>
          </a:solidFill>
          <a:latin typeface="Arial" charset="0"/>
          <a:cs typeface="Arial" charset="0"/>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800">
          <a:solidFill>
            <a:srgbClr val="083F88"/>
          </a:solidFill>
          <a:latin typeface="Arial" charset="0"/>
          <a:cs typeface="Arial"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2800">
          <a:solidFill>
            <a:srgbClr val="083F88"/>
          </a:solidFill>
          <a:latin typeface="Arial" charset="0"/>
          <a:cs typeface="Arial"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2800">
          <a:solidFill>
            <a:srgbClr val="083F88"/>
          </a:solidFill>
          <a:latin typeface="Arial" charset="0"/>
          <a:cs typeface="Arial"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2800">
          <a:solidFill>
            <a:srgbClr val="083F88"/>
          </a:solidFill>
          <a:latin typeface="Arial" charset="0"/>
          <a:cs typeface="Arial"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2800">
          <a:solidFill>
            <a:srgbClr val="083F88"/>
          </a:solidFill>
          <a:latin typeface="Arial" charset="0"/>
          <a:cs typeface="Arial" charset="0"/>
        </a:defRPr>
      </a:lvl9pPr>
    </p:titleStyle>
    <p:bodyStyle>
      <a:lvl1pPr marL="342900" indent="-342900" algn="l" defTabSz="449263" rtl="0" eaLnBrk="0" fontAlgn="base" hangingPunct="0">
        <a:spcBef>
          <a:spcPts val="400"/>
        </a:spcBef>
        <a:spcAft>
          <a:spcPct val="0"/>
        </a:spcAft>
        <a:buClr>
          <a:srgbClr val="000000"/>
        </a:buClr>
        <a:buSzPct val="100000"/>
        <a:buFont typeface="Times New Roman" pitchFamily="16" charset="0"/>
        <a:defRPr sz="1600">
          <a:solidFill>
            <a:srgbClr val="083F88"/>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3A8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3A8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3A8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3A8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3A8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3A8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3A8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3A80"/>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fr-F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C569D9F-D798-4BF3-A94A-319CE672A9B3}" type="slidenum">
              <a:rPr lang="fr-FR">
                <a:solidFill>
                  <a:srgbClr val="000000"/>
                </a:solidFill>
              </a:rPr>
              <a:pPr fontAlgn="base">
                <a:spcBef>
                  <a:spcPct val="0"/>
                </a:spcBef>
                <a:spcAft>
                  <a:spcPct val="0"/>
                </a:spcAft>
              </a:pPr>
              <a:t>‹N°›</a:t>
            </a:fld>
            <a:endParaRPr lang="fr-FR">
              <a:solidFill>
                <a:srgbClr val="000000"/>
              </a:solidFill>
            </a:endParaRPr>
          </a:p>
        </p:txBody>
      </p:sp>
    </p:spTree>
    <p:extLst>
      <p:ext uri="{BB962C8B-B14F-4D97-AF65-F5344CB8AC3E}">
        <p14:creationId xmlns:p14="http://schemas.microsoft.com/office/powerpoint/2010/main" xmlns="" val="36076075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81113" y="990600"/>
            <a:ext cx="7683500" cy="488950"/>
          </a:xfrm>
          <a:prstGeom prst="rect">
            <a:avLst/>
          </a:prstGeom>
        </p:spPr>
        <p:txBody>
          <a:bodyPr vert="horz" lIns="91440" tIns="45720" rIns="91440" bIns="45720" rtlCol="0" anchor="t" anchorCtr="0">
            <a:no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1281113" y="2332038"/>
            <a:ext cx="7683500" cy="3678237"/>
          </a:xfrm>
          <a:prstGeom prst="rect">
            <a:avLst/>
          </a:prstGeom>
        </p:spPr>
        <p:txBody>
          <a:bodyPr vert="horz" lIns="91440" tIns="45720" rIns="91440" bIns="45720" rtlCol="0">
            <a:noAutofit/>
          </a:bodyPr>
          <a:lstStyle/>
          <a:p>
            <a:pPr lvl="0"/>
            <a:r>
              <a:rPr lang="fr-FR" dirty="0" smtClean="0"/>
              <a:t>Modifiez les styles du texte du masque</a:t>
            </a:r>
          </a:p>
        </p:txBody>
      </p:sp>
      <p:sp>
        <p:nvSpPr>
          <p:cNvPr id="10" name="Espace réservé du numéro de diapositive 5"/>
          <p:cNvSpPr txBox="1">
            <a:spLocks/>
          </p:cNvSpPr>
          <p:nvPr/>
        </p:nvSpPr>
        <p:spPr>
          <a:xfrm>
            <a:off x="8210550" y="412750"/>
            <a:ext cx="639763" cy="365125"/>
          </a:xfrm>
          <a:prstGeom prst="rect">
            <a:avLst/>
          </a:prstGeom>
        </p:spPr>
        <p:txBody>
          <a:bodyPr anchor="ctr"/>
          <a:lstStyle>
            <a:defPPr>
              <a:defRPr lang="fr-FR"/>
            </a:defPPr>
            <a:lvl1pPr marL="0" algn="r" defTabSz="914400" rtl="0" eaLnBrk="1" latinLnBrk="0" hangingPunct="1">
              <a:defRPr sz="1300" kern="1200">
                <a:solidFill>
                  <a:srgbClr val="083F8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E655B0A-B8E4-432D-8D95-9BED88AED626}" type="slidenum">
              <a:rPr lang="fr-FR" smtClean="0">
                <a:solidFill>
                  <a:srgbClr val="99CA3C"/>
                </a:solidFill>
              </a:rPr>
              <a:pPr>
                <a:defRPr/>
              </a:pPr>
              <a:t>‹N°›</a:t>
            </a:fld>
            <a:endParaRPr lang="fr-FR" dirty="0">
              <a:solidFill>
                <a:srgbClr val="99CA3C"/>
              </a:solidFill>
            </a:endParaRPr>
          </a:p>
        </p:txBody>
      </p:sp>
      <p:pic>
        <p:nvPicPr>
          <p:cNvPr id="1029" name="Picture 22" descr="Free online logo generator"/>
          <p:cNvPicPr>
            <a:picLocks noChangeAspect="1" noChangeArrowheads="1"/>
          </p:cNvPicPr>
          <p:nvPr userDrawn="1"/>
        </p:nvPicPr>
        <p:blipFill>
          <a:blip r:embed="rId8" cstate="print"/>
          <a:srcRect/>
          <a:stretch>
            <a:fillRect/>
          </a:stretch>
        </p:blipFill>
        <p:spPr bwMode="auto">
          <a:xfrm>
            <a:off x="7280275" y="6151563"/>
            <a:ext cx="1860550" cy="577850"/>
          </a:xfrm>
          <a:prstGeom prst="rect">
            <a:avLst/>
          </a:prstGeom>
          <a:noFill/>
          <a:ln w="9525">
            <a:noFill/>
            <a:miter lim="800000"/>
            <a:headEnd/>
            <a:tailEnd/>
          </a:ln>
        </p:spPr>
      </p:pic>
    </p:spTree>
    <p:extLst>
      <p:ext uri="{BB962C8B-B14F-4D97-AF65-F5344CB8AC3E}">
        <p14:creationId xmlns:p14="http://schemas.microsoft.com/office/powerpoint/2010/main" xmlns="" val="24230800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iming>
    <p:tnLst>
      <p:par>
        <p:cTn id="1" dur="indefinite" restart="never" nodeType="tmRoot"/>
      </p:par>
    </p:tnLst>
  </p:timing>
  <p:hf hdr="0" ftr="0" dt="0"/>
  <p:txStyles>
    <p:titleStyle>
      <a:lvl1pPr algn="l" rtl="0" eaLnBrk="0" fontAlgn="base" hangingPunct="0">
        <a:spcBef>
          <a:spcPct val="0"/>
        </a:spcBef>
        <a:spcAft>
          <a:spcPct val="0"/>
        </a:spcAft>
        <a:defRPr lang="fr-FR" sz="2800" kern="1200" spc="10" dirty="0">
          <a:solidFill>
            <a:srgbClr val="083F88"/>
          </a:solidFill>
          <a:latin typeface="Arial" pitchFamily="34" charset="0"/>
          <a:ea typeface="+mj-ea"/>
          <a:cs typeface="Arial" pitchFamily="34" charset="0"/>
        </a:defRPr>
      </a:lvl1pPr>
      <a:lvl2pPr algn="l" rtl="0" eaLnBrk="0" fontAlgn="base" hangingPunct="0">
        <a:spcBef>
          <a:spcPct val="0"/>
        </a:spcBef>
        <a:spcAft>
          <a:spcPct val="0"/>
        </a:spcAft>
        <a:defRPr sz="2800">
          <a:solidFill>
            <a:srgbClr val="083F88"/>
          </a:solidFill>
          <a:latin typeface="Arial" charset="0"/>
          <a:cs typeface="Arial" charset="0"/>
        </a:defRPr>
      </a:lvl2pPr>
      <a:lvl3pPr algn="l" rtl="0" eaLnBrk="0" fontAlgn="base" hangingPunct="0">
        <a:spcBef>
          <a:spcPct val="0"/>
        </a:spcBef>
        <a:spcAft>
          <a:spcPct val="0"/>
        </a:spcAft>
        <a:defRPr sz="2800">
          <a:solidFill>
            <a:srgbClr val="083F88"/>
          </a:solidFill>
          <a:latin typeface="Arial" charset="0"/>
          <a:cs typeface="Arial" charset="0"/>
        </a:defRPr>
      </a:lvl3pPr>
      <a:lvl4pPr algn="l" rtl="0" eaLnBrk="0" fontAlgn="base" hangingPunct="0">
        <a:spcBef>
          <a:spcPct val="0"/>
        </a:spcBef>
        <a:spcAft>
          <a:spcPct val="0"/>
        </a:spcAft>
        <a:defRPr sz="2800">
          <a:solidFill>
            <a:srgbClr val="083F88"/>
          </a:solidFill>
          <a:latin typeface="Arial" charset="0"/>
          <a:cs typeface="Arial" charset="0"/>
        </a:defRPr>
      </a:lvl4pPr>
      <a:lvl5pPr algn="l" rtl="0" eaLnBrk="0" fontAlgn="base" hangingPunct="0">
        <a:spcBef>
          <a:spcPct val="0"/>
        </a:spcBef>
        <a:spcAft>
          <a:spcPct val="0"/>
        </a:spcAft>
        <a:defRPr sz="2800">
          <a:solidFill>
            <a:srgbClr val="083F88"/>
          </a:solidFill>
          <a:latin typeface="Arial" charset="0"/>
          <a:cs typeface="Arial" charset="0"/>
        </a:defRPr>
      </a:lvl5pPr>
      <a:lvl6pPr marL="457200" algn="l" rtl="0" fontAlgn="base">
        <a:spcBef>
          <a:spcPct val="0"/>
        </a:spcBef>
        <a:spcAft>
          <a:spcPct val="0"/>
        </a:spcAft>
        <a:defRPr sz="2800">
          <a:solidFill>
            <a:srgbClr val="083F88"/>
          </a:solidFill>
          <a:latin typeface="Arial" charset="0"/>
          <a:cs typeface="Arial" charset="0"/>
        </a:defRPr>
      </a:lvl6pPr>
      <a:lvl7pPr marL="914400" algn="l" rtl="0" fontAlgn="base">
        <a:spcBef>
          <a:spcPct val="0"/>
        </a:spcBef>
        <a:spcAft>
          <a:spcPct val="0"/>
        </a:spcAft>
        <a:defRPr sz="2800">
          <a:solidFill>
            <a:srgbClr val="083F88"/>
          </a:solidFill>
          <a:latin typeface="Arial" charset="0"/>
          <a:cs typeface="Arial" charset="0"/>
        </a:defRPr>
      </a:lvl7pPr>
      <a:lvl8pPr marL="1371600" algn="l" rtl="0" fontAlgn="base">
        <a:spcBef>
          <a:spcPct val="0"/>
        </a:spcBef>
        <a:spcAft>
          <a:spcPct val="0"/>
        </a:spcAft>
        <a:defRPr sz="2800">
          <a:solidFill>
            <a:srgbClr val="083F88"/>
          </a:solidFill>
          <a:latin typeface="Arial" charset="0"/>
          <a:cs typeface="Arial" charset="0"/>
        </a:defRPr>
      </a:lvl8pPr>
      <a:lvl9pPr marL="1828800" algn="l" rtl="0" fontAlgn="base">
        <a:spcBef>
          <a:spcPct val="0"/>
        </a:spcBef>
        <a:spcAft>
          <a:spcPct val="0"/>
        </a:spcAft>
        <a:defRPr sz="2800">
          <a:solidFill>
            <a:srgbClr val="083F88"/>
          </a:solidFill>
          <a:latin typeface="Arial" charset="0"/>
          <a:cs typeface="Arial" charset="0"/>
        </a:defRPr>
      </a:lvl9pPr>
    </p:titleStyle>
    <p:bodyStyle>
      <a:lvl1pPr marL="342900" indent="-342900" algn="l" rtl="0" eaLnBrk="0" fontAlgn="base" hangingPunct="0">
        <a:spcBef>
          <a:spcPct val="20000"/>
        </a:spcBef>
        <a:spcAft>
          <a:spcPct val="0"/>
        </a:spcAft>
        <a:buClr>
          <a:srgbClr val="8FBD33"/>
        </a:buClr>
        <a:buFont typeface="Wingdings" pitchFamily="2" charset="2"/>
        <a:buChar char="§"/>
        <a:defRPr lang="fr-FR" sz="1600" kern="1200" spc="10" dirty="0">
          <a:solidFill>
            <a:srgbClr val="083F88"/>
          </a:solidFill>
          <a:latin typeface="Arial" pitchFamily="34" charset="0"/>
          <a:ea typeface="+mn-ea"/>
          <a:cs typeface="Arial" pitchFamily="34" charset="0"/>
        </a:defRPr>
      </a:lvl1pPr>
      <a:lvl2pPr marL="742950" indent="-276225"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4.xml"/><Relationship Id="rId1" Type="http://schemas.openxmlformats.org/officeDocument/2006/relationships/themeOverride" Target="../theme/themeOverride2.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hemeOverride" Target="../theme/themeOverride3.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slideLayout" Target="../slideLayouts/slideLayout24.xml"/><Relationship Id="rId1" Type="http://schemas.openxmlformats.org/officeDocument/2006/relationships/themeOverride" Target="../theme/themeOverride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35.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35.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35.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35.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3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115616" y="1340768"/>
            <a:ext cx="7128792" cy="3738538"/>
          </a:xfrm>
        </p:spPr>
        <p:txBody>
          <a:bodyPr>
            <a:normAutofit fontScale="90000"/>
          </a:bodyPr>
          <a:lstStyle/>
          <a:p>
            <a:r>
              <a:rPr lang="fr-FR" sz="4400" b="1" dirty="0"/>
              <a:t>Intérêt des drones pour </a:t>
            </a:r>
            <a:r>
              <a:rPr lang="fr-FR" sz="4400" b="1" dirty="0" smtClean="0"/>
              <a:t/>
            </a:r>
            <a:br>
              <a:rPr lang="fr-FR" sz="4400" b="1" dirty="0" smtClean="0"/>
            </a:br>
            <a:r>
              <a:rPr lang="fr-FR" sz="4400" b="1" dirty="0" smtClean="0"/>
              <a:t>la </a:t>
            </a:r>
            <a:r>
              <a:rPr lang="fr-FR" sz="4400" b="1" dirty="0"/>
              <a:t>surveillance des milieux montagnards : </a:t>
            </a:r>
            <a:r>
              <a:rPr lang="fr-FR" sz="4400" b="1" dirty="0" smtClean="0"/>
              <a:t/>
            </a:r>
            <a:br>
              <a:rPr lang="fr-FR" sz="4400" b="1" dirty="0" smtClean="0"/>
            </a:br>
            <a:r>
              <a:rPr lang="fr-FR" sz="4400" b="1" dirty="0" smtClean="0"/>
              <a:t>applications </a:t>
            </a:r>
            <a:r>
              <a:rPr lang="fr-FR" sz="4400" b="1" dirty="0"/>
              <a:t>et perspectives </a:t>
            </a:r>
            <a:r>
              <a:rPr lang="fr-FR" b="1" dirty="0" smtClean="0"/>
              <a:t/>
            </a:r>
            <a:br>
              <a:rPr lang="fr-FR" b="1" dirty="0" smtClean="0"/>
            </a:br>
            <a:r>
              <a:rPr lang="fr-FR" b="1" dirty="0" smtClean="0"/>
              <a:t/>
            </a:r>
            <a:br>
              <a:rPr lang="fr-FR" b="1" dirty="0" smtClean="0"/>
            </a:br>
            <a:r>
              <a:rPr lang="fr-FR" sz="1800" dirty="0" smtClean="0"/>
              <a:t>Laurent </a:t>
            </a:r>
            <a:r>
              <a:rPr lang="fr-FR" sz="1800" dirty="0"/>
              <a:t>Borgniet </a:t>
            </a:r>
            <a:r>
              <a:rPr lang="fr-FR" sz="1800" dirty="0" smtClean="0"/>
              <a:t/>
            </a:r>
            <a:br>
              <a:rPr lang="fr-FR" sz="1800" dirty="0" smtClean="0"/>
            </a:br>
            <a:r>
              <a:rPr lang="fr-FR" sz="1800" dirty="0" smtClean="0"/>
              <a:t>UR Ecosystèmes montagnards– </a:t>
            </a:r>
            <a:r>
              <a:rPr lang="fr-FR" sz="1800" dirty="0"/>
              <a:t>IRSTEA Grenoble </a:t>
            </a:r>
          </a:p>
        </p:txBody>
      </p:sp>
      <p:sp>
        <p:nvSpPr>
          <p:cNvPr id="3" name="Sous-titre 2"/>
          <p:cNvSpPr>
            <a:spLocks noGrp="1"/>
          </p:cNvSpPr>
          <p:nvPr>
            <p:ph type="body" sz="half" idx="2"/>
          </p:nvPr>
        </p:nvSpPr>
        <p:spPr/>
        <p:txBody>
          <a:bodyPr>
            <a:normAutofit fontScale="55000" lnSpcReduction="20000"/>
          </a:bodyPr>
          <a:lstStyle/>
          <a:p>
            <a:endParaRPr lang="fr-FR" dirty="0"/>
          </a:p>
          <a:p>
            <a:r>
              <a:rPr lang="fr-FR" sz="2200" dirty="0" smtClean="0"/>
              <a:t>Colloque  </a:t>
            </a:r>
            <a:r>
              <a:rPr lang="fr-FR" sz="2200" b="1" dirty="0"/>
              <a:t>Drones et moyens légers aéroportés d'observation </a:t>
            </a:r>
            <a:r>
              <a:rPr lang="fr-FR" sz="2200" b="1" dirty="0" smtClean="0"/>
              <a:t>: </a:t>
            </a:r>
            <a:endParaRPr lang="fr-FR" sz="2200" dirty="0"/>
          </a:p>
          <a:p>
            <a:r>
              <a:rPr lang="fr-FR" sz="2200" dirty="0"/>
              <a:t> </a:t>
            </a:r>
            <a:r>
              <a:rPr lang="fr-FR" sz="2200" b="1" dirty="0"/>
              <a:t>recherche, développement, </a:t>
            </a:r>
            <a:r>
              <a:rPr lang="fr-FR" sz="2200" b="1" dirty="0" smtClean="0"/>
              <a:t>applications</a:t>
            </a:r>
          </a:p>
          <a:p>
            <a:r>
              <a:rPr lang="fr-FR" sz="2200" b="1" dirty="0" smtClean="0"/>
              <a:t>Montpellier </a:t>
            </a:r>
            <a:r>
              <a:rPr lang="fr-FR" sz="2200" b="1" dirty="0" err="1" smtClean="0"/>
              <a:t>Agropolis</a:t>
            </a:r>
            <a:r>
              <a:rPr lang="fr-FR" sz="2200" b="1" dirty="0" smtClean="0"/>
              <a:t> International, 24-26 juin 2014</a:t>
            </a:r>
            <a:r>
              <a:rPr lang="fr-FR" b="1" dirty="0" smtClean="0"/>
              <a:t> </a:t>
            </a:r>
          </a:p>
          <a:p>
            <a:endParaRPr lang="fr-FR" dirty="0"/>
          </a:p>
        </p:txBody>
      </p:sp>
    </p:spTree>
    <p:extLst>
      <p:ext uri="{BB962C8B-B14F-4D97-AF65-F5344CB8AC3E}">
        <p14:creationId xmlns:p14="http://schemas.microsoft.com/office/powerpoint/2010/main" xmlns="" val="15697948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555875" y="6238875"/>
            <a:ext cx="4608513" cy="14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fr-FR" sz="1200">
                <a:solidFill>
                  <a:srgbClr val="000000"/>
                </a:solidFill>
              </a:rPr>
              <a:t>NEWFOR Conférence à mi parcours</a:t>
            </a:r>
            <a:endParaRPr lang="fr-FR" sz="1200" baseline="30000">
              <a:solidFill>
                <a:srgbClr val="000000"/>
              </a:solidFill>
            </a:endParaRPr>
          </a:p>
        </p:txBody>
      </p:sp>
      <p:pic>
        <p:nvPicPr>
          <p:cNvPr id="37891" name="Picture 3" descr="B_1_positive_4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00900" y="5886450"/>
            <a:ext cx="1943100"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37892" name="Picture 4" descr="Newfor_logo_black-300x9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075" y="6165850"/>
            <a:ext cx="1905000" cy="571500"/>
          </a:xfrm>
          <a:prstGeom prst="rect">
            <a:avLst/>
          </a:prstGeom>
          <a:noFill/>
          <a:extLst>
            <a:ext uri="{909E8E84-426E-40DD-AFC4-6F175D3DCCD1}">
              <a14:hiddenFill xmlns:a14="http://schemas.microsoft.com/office/drawing/2010/main" xmlns="">
                <a:solidFill>
                  <a:srgbClr val="FFFFFF"/>
                </a:solidFill>
              </a14:hiddenFill>
            </a:ext>
          </a:extLst>
        </p:spPr>
      </p:pic>
      <p:sp>
        <p:nvSpPr>
          <p:cNvPr id="37893" name="Text Box 5"/>
          <p:cNvSpPr txBox="1">
            <a:spLocks noChangeArrowheads="1"/>
          </p:cNvSpPr>
          <p:nvPr/>
        </p:nvSpPr>
        <p:spPr bwMode="auto">
          <a:xfrm>
            <a:off x="3779838" y="6381750"/>
            <a:ext cx="19907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FR" sz="1200">
                <a:solidFill>
                  <a:srgbClr val="000000"/>
                </a:solidFill>
              </a:rPr>
              <a:t>Grenoble, 24 octobre 2013</a:t>
            </a:r>
          </a:p>
        </p:txBody>
      </p:sp>
      <p:pic>
        <p:nvPicPr>
          <p:cNvPr id="37895" name="Picture 2" descr="H:\NEWFOR\praes\schnitt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b="3874"/>
          <a:stretch>
            <a:fillRect/>
          </a:stretch>
        </p:blipFill>
        <p:spPr bwMode="auto">
          <a:xfrm>
            <a:off x="468313" y="692150"/>
            <a:ext cx="8147050" cy="484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TextBox 7"/>
          <p:cNvSpPr txBox="1">
            <a:spLocks noChangeArrowheads="1"/>
          </p:cNvSpPr>
          <p:nvPr/>
        </p:nvSpPr>
        <p:spPr bwMode="auto">
          <a:xfrm>
            <a:off x="4932363" y="711200"/>
            <a:ext cx="7604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de-AT" sz="2400">
                <a:solidFill>
                  <a:srgbClr val="FFFFFF"/>
                </a:solidFill>
              </a:rPr>
              <a:t>ALS</a:t>
            </a:r>
          </a:p>
        </p:txBody>
      </p:sp>
      <p:sp>
        <p:nvSpPr>
          <p:cNvPr id="37897" name="TextBox 10"/>
          <p:cNvSpPr txBox="1">
            <a:spLocks noChangeArrowheads="1"/>
          </p:cNvSpPr>
          <p:nvPr/>
        </p:nvSpPr>
        <p:spPr bwMode="auto">
          <a:xfrm>
            <a:off x="615950" y="711200"/>
            <a:ext cx="26257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de-AT" sz="2400">
                <a:solidFill>
                  <a:srgbClr val="FFFFFF"/>
                </a:solidFill>
              </a:rPr>
              <a:t>Agisoft Pointcloud</a:t>
            </a:r>
          </a:p>
        </p:txBody>
      </p:sp>
    </p:spTree>
    <p:extLst>
      <p:ext uri="{BB962C8B-B14F-4D97-AF65-F5344CB8AC3E}">
        <p14:creationId xmlns:p14="http://schemas.microsoft.com/office/powerpoint/2010/main" xmlns="" val="2149941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C:\Laurent\Pleiade_days\carto_zone_etud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6188" b="14176"/>
          <a:stretch/>
        </p:blipFill>
        <p:spPr bwMode="auto">
          <a:xfrm>
            <a:off x="1396606" y="2032402"/>
            <a:ext cx="4111498" cy="404586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re 1"/>
          <p:cNvSpPr>
            <a:spLocks noGrp="1"/>
          </p:cNvSpPr>
          <p:nvPr>
            <p:ph type="title"/>
          </p:nvPr>
        </p:nvSpPr>
        <p:spPr>
          <a:xfrm>
            <a:off x="1115616" y="661256"/>
            <a:ext cx="5759624" cy="350912"/>
          </a:xfrm>
        </p:spPr>
        <p:txBody>
          <a:bodyPr>
            <a:normAutofit fontScale="90000"/>
          </a:bodyPr>
          <a:lstStyle/>
          <a:p>
            <a:r>
              <a:rPr lang="fr-FR" sz="2400" dirty="0" err="1" smtClean="0"/>
              <a:t>Study</a:t>
            </a:r>
            <a:r>
              <a:rPr lang="fr-FR" sz="2400" dirty="0" smtClean="0"/>
              <a:t> areas</a:t>
            </a:r>
            <a:br>
              <a:rPr lang="fr-FR" sz="2400" dirty="0" smtClean="0"/>
            </a:br>
            <a:r>
              <a:rPr lang="fr-FR" sz="2400" dirty="0" err="1" smtClean="0"/>
              <a:t>Hazard</a:t>
            </a:r>
            <a:r>
              <a:rPr lang="fr-FR" sz="2400" dirty="0" smtClean="0"/>
              <a:t> </a:t>
            </a:r>
            <a:r>
              <a:rPr lang="fr-FR" sz="2400" dirty="0" err="1"/>
              <a:t>caracterization</a:t>
            </a:r>
            <a:r>
              <a:rPr lang="fr-FR" sz="2400" dirty="0"/>
              <a:t> </a:t>
            </a:r>
            <a:r>
              <a:rPr lang="fr-FR" sz="2400" dirty="0" smtClean="0"/>
              <a:t/>
            </a:r>
            <a:br>
              <a:rPr lang="fr-FR" sz="2400" dirty="0" smtClean="0"/>
            </a:br>
            <a:r>
              <a:rPr lang="fr-FR" sz="2400" dirty="0" err="1" smtClean="0">
                <a:solidFill>
                  <a:prstClr val="black"/>
                </a:solidFill>
              </a:rPr>
              <a:t>Improvement</a:t>
            </a:r>
            <a:r>
              <a:rPr lang="fr-FR" sz="2400" dirty="0">
                <a:solidFill>
                  <a:prstClr val="black"/>
                </a:solidFill>
              </a:rPr>
              <a:t/>
            </a:r>
            <a:br>
              <a:rPr lang="fr-FR" sz="2400" dirty="0">
                <a:solidFill>
                  <a:prstClr val="black"/>
                </a:solidFill>
              </a:rPr>
            </a:br>
            <a:r>
              <a:rPr lang="fr-FR" sz="2400" dirty="0" err="1">
                <a:solidFill>
                  <a:prstClr val="black"/>
                </a:solidFill>
              </a:rPr>
              <a:t>with</a:t>
            </a:r>
            <a:r>
              <a:rPr lang="fr-FR" sz="2400" dirty="0">
                <a:solidFill>
                  <a:prstClr val="black"/>
                </a:solidFill>
              </a:rPr>
              <a:t> </a:t>
            </a:r>
            <a:r>
              <a:rPr lang="fr-FR" sz="2400" dirty="0" err="1">
                <a:solidFill>
                  <a:prstClr val="black"/>
                </a:solidFill>
              </a:rPr>
              <a:t>Pleiade</a:t>
            </a:r>
            <a:r>
              <a:rPr lang="fr-FR" sz="2400" dirty="0">
                <a:solidFill>
                  <a:prstClr val="black"/>
                </a:solidFill>
              </a:rPr>
              <a:t> images </a:t>
            </a:r>
            <a:endParaRPr lang="fr-FR" sz="2400" dirty="0"/>
          </a:p>
        </p:txBody>
      </p:sp>
      <p:sp>
        <p:nvSpPr>
          <p:cNvPr id="2" name="Espace réservé du numéro de diapositive 1"/>
          <p:cNvSpPr>
            <a:spLocks noGrp="1"/>
          </p:cNvSpPr>
          <p:nvPr>
            <p:ph type="sldNum" idx="12"/>
          </p:nvPr>
        </p:nvSpPr>
        <p:spPr/>
        <p:txBody>
          <a:bodyPr/>
          <a:lstStyle/>
          <a:p>
            <a:fld id="{34601A70-DF9C-48F8-877F-AF7B0A041BD8}" type="slidenum">
              <a:rPr lang="fr-FR" smtClean="0"/>
              <a:pPr/>
              <a:t>11</a:t>
            </a:fld>
            <a:endParaRPr lang="fr-F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61430" y="692696"/>
            <a:ext cx="2800623" cy="29084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61430" y="3641651"/>
            <a:ext cx="2831050" cy="29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Connecteur droit avec flèche 8"/>
          <p:cNvCxnSpPr/>
          <p:nvPr/>
        </p:nvCxnSpPr>
        <p:spPr>
          <a:xfrm flipV="1">
            <a:off x="4427984" y="2636912"/>
            <a:ext cx="1633446" cy="12241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4505882" y="4725144"/>
            <a:ext cx="1719285" cy="10660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071846" y="6632643"/>
            <a:ext cx="1454244" cy="246221"/>
          </a:xfrm>
          <a:prstGeom prst="rect">
            <a:avLst/>
          </a:prstGeom>
        </p:spPr>
        <p:txBody>
          <a:bodyPr wrap="none">
            <a:spAutoFit/>
          </a:bodyPr>
          <a:lstStyle/>
          <a:p>
            <a:r>
              <a:rPr lang="fr-FR" sz="1000" dirty="0"/>
              <a:t>© BD </a:t>
            </a:r>
            <a:r>
              <a:rPr lang="fr-FR" sz="1000" dirty="0" err="1"/>
              <a:t>Carto</a:t>
            </a:r>
            <a:r>
              <a:rPr lang="fr-FR" sz="1000" dirty="0"/>
              <a:t>| IGN 2009</a:t>
            </a:r>
          </a:p>
        </p:txBody>
      </p:sp>
    </p:spTree>
    <p:extLst>
      <p:ext uri="{BB962C8B-B14F-4D97-AF65-F5344CB8AC3E}">
        <p14:creationId xmlns:p14="http://schemas.microsoft.com/office/powerpoint/2010/main" xmlns="" val="27585316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520" y="1902923"/>
            <a:ext cx="2880466" cy="2401718"/>
          </a:xfrm>
          <a:prstGeom prst="rect">
            <a:avLst/>
          </a:prstGeom>
        </p:spPr>
      </p:pic>
      <p:sp>
        <p:nvSpPr>
          <p:cNvPr id="5" name="ZoneTexte 4"/>
          <p:cNvSpPr txBox="1"/>
          <p:nvPr/>
        </p:nvSpPr>
        <p:spPr>
          <a:xfrm>
            <a:off x="1638410" y="692696"/>
            <a:ext cx="6263338" cy="1477328"/>
          </a:xfrm>
          <a:prstGeom prst="rect">
            <a:avLst/>
          </a:prstGeom>
          <a:noFill/>
        </p:spPr>
        <p:txBody>
          <a:bodyPr wrap="square" rtlCol="0">
            <a:spAutoFit/>
          </a:bodyPr>
          <a:lstStyle/>
          <a:p>
            <a:r>
              <a:rPr lang="fr-FR" dirty="0" smtClean="0"/>
              <a:t>Expertise aléa chute de blocs</a:t>
            </a:r>
          </a:p>
          <a:p>
            <a:r>
              <a:rPr lang="fr-FR" dirty="0" smtClean="0"/>
              <a:t>Outils opérationnels - Modélisation 2D-3D</a:t>
            </a:r>
          </a:p>
          <a:p>
            <a:endParaRPr lang="fr-FR" dirty="0" smtClean="0"/>
          </a:p>
          <a:p>
            <a:r>
              <a:rPr lang="fr-FR" dirty="0" smtClean="0"/>
              <a:t>Besoins précision données d’entrée</a:t>
            </a:r>
          </a:p>
          <a:p>
            <a:endParaRPr lang="fr-FR" dirty="0"/>
          </a:p>
        </p:txBody>
      </p:sp>
      <p:pic>
        <p:nvPicPr>
          <p:cNvPr id="6" name="Picture 2" descr="Image5"/>
          <p:cNvPicPr>
            <a:picLocks noChangeAspect="1" noChangeArrowheads="1"/>
          </p:cNvPicPr>
          <p:nvPr/>
        </p:nvPicPr>
        <p:blipFill>
          <a:blip r:embed="rId5" cstate="print">
            <a:extLst>
              <a:ext uri="{28A0092B-C50C-407E-A947-70E740481C1C}">
                <a14:useLocalDpi xmlns:a14="http://schemas.microsoft.com/office/drawing/2010/main" xmlns="" val="0"/>
              </a:ext>
            </a:extLst>
          </a:blip>
          <a:srcRect b="1616"/>
          <a:stretch>
            <a:fillRect/>
          </a:stretch>
        </p:blipFill>
        <p:spPr bwMode="auto">
          <a:xfrm>
            <a:off x="3243290" y="1897253"/>
            <a:ext cx="5900710" cy="468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6071705" y="6590160"/>
            <a:ext cx="3072295" cy="246221"/>
          </a:xfrm>
          <a:prstGeom prst="rect">
            <a:avLst/>
          </a:prstGeom>
        </p:spPr>
        <p:txBody>
          <a:bodyPr wrap="square">
            <a:spAutoFit/>
          </a:bodyPr>
          <a:lstStyle/>
          <a:p>
            <a:r>
              <a:rPr lang="fr-FR" sz="1000" dirty="0" smtClean="0"/>
              <a:t>Source: Berger and Toe, 2013, © BD </a:t>
            </a:r>
            <a:r>
              <a:rPr lang="fr-FR" sz="1000" dirty="0" err="1" smtClean="0"/>
              <a:t>Carto</a:t>
            </a:r>
            <a:r>
              <a:rPr lang="fr-FR" sz="1000" dirty="0" smtClean="0"/>
              <a:t>| IGN 2009</a:t>
            </a:r>
            <a:endParaRPr lang="fr-FR" sz="1000" dirty="0"/>
          </a:p>
        </p:txBody>
      </p:sp>
      <p:sp>
        <p:nvSpPr>
          <p:cNvPr id="2" name="Rectangle 1"/>
          <p:cNvSpPr/>
          <p:nvPr/>
        </p:nvSpPr>
        <p:spPr>
          <a:xfrm>
            <a:off x="1115616" y="5571817"/>
            <a:ext cx="3753315" cy="1169551"/>
          </a:xfrm>
          <a:prstGeom prst="rect">
            <a:avLst/>
          </a:prstGeom>
        </p:spPr>
        <p:txBody>
          <a:bodyPr wrap="square">
            <a:spAutoFit/>
          </a:bodyPr>
          <a:lstStyle/>
          <a:p>
            <a:pPr algn="just"/>
            <a:r>
              <a:rPr lang="fr-FR" sz="1400" dirty="0" smtClean="0"/>
              <a:t>2009-2012 développement utilitaire :</a:t>
            </a:r>
          </a:p>
          <a:p>
            <a:pPr algn="just"/>
            <a:r>
              <a:rPr lang="fr-FR" sz="1400" dirty="0" smtClean="0"/>
              <a:t>+ estimation rapide zone de propagation maximale de chutes de pierres </a:t>
            </a:r>
          </a:p>
          <a:p>
            <a:pPr algn="just"/>
            <a:r>
              <a:rPr lang="fr-FR" sz="1400" dirty="0" smtClean="0"/>
              <a:t>+ principe de la ligne d’énergie et de la méthode des cônes.</a:t>
            </a:r>
          </a:p>
        </p:txBody>
      </p:sp>
      <p:sp>
        <p:nvSpPr>
          <p:cNvPr id="4" name="Rectangle 3"/>
          <p:cNvSpPr/>
          <p:nvPr/>
        </p:nvSpPr>
        <p:spPr>
          <a:xfrm>
            <a:off x="251520" y="4305870"/>
            <a:ext cx="2880466" cy="646331"/>
          </a:xfrm>
          <a:prstGeom prst="rect">
            <a:avLst/>
          </a:prstGeom>
        </p:spPr>
        <p:txBody>
          <a:bodyPr wrap="square">
            <a:spAutoFit/>
          </a:bodyPr>
          <a:lstStyle/>
          <a:p>
            <a:pPr algn="just"/>
            <a:r>
              <a:rPr lang="fr-FR" sz="1200" dirty="0"/>
              <a:t>Représentation schématique du principe de la ligne d’énergie et de la formule pour déterminer l’angle β.</a:t>
            </a:r>
          </a:p>
        </p:txBody>
      </p:sp>
    </p:spTree>
    <p:extLst>
      <p:ext uri="{BB962C8B-B14F-4D97-AF65-F5344CB8AC3E}">
        <p14:creationId xmlns:p14="http://schemas.microsoft.com/office/powerpoint/2010/main" xmlns="" val="8020954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2D – 3D inputs</a:t>
            </a:r>
            <a:endParaRPr lang="fr-FR" dirty="0"/>
          </a:p>
        </p:txBody>
      </p:sp>
      <p:sp>
        <p:nvSpPr>
          <p:cNvPr id="3" name="Espace réservé du numéro de diapositive 2"/>
          <p:cNvSpPr>
            <a:spLocks noGrp="1"/>
          </p:cNvSpPr>
          <p:nvPr>
            <p:ph type="sldNum" idx="12"/>
          </p:nvPr>
        </p:nvSpPr>
        <p:spPr/>
        <p:txBody>
          <a:bodyPr/>
          <a:lstStyle/>
          <a:p>
            <a:fld id="{34601A70-DF9C-48F8-877F-AF7B0A041BD8}" type="slidenum">
              <a:rPr lang="fr-FR" smtClean="0"/>
              <a:pPr/>
              <a:t>13</a:t>
            </a:fld>
            <a:endParaRPr lang="fr-FR"/>
          </a:p>
        </p:txBody>
      </p:sp>
      <p:pic>
        <p:nvPicPr>
          <p:cNvPr id="4" name="Picture 3" descr="C:\Laurent\Pleiade_days\BDIRC_gresivauda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17813" y="1542498"/>
            <a:ext cx="1926187" cy="272189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Laurent\Pleiade_days\BDIRC_live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04248" y="4090410"/>
            <a:ext cx="1958526" cy="276759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C:\Laurent\Pleiade_days\pleiades_gresivaudan.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350" t="5800" r="6586" b="5204"/>
          <a:stretch/>
        </p:blipFill>
        <p:spPr bwMode="auto">
          <a:xfrm>
            <a:off x="3995936" y="1534114"/>
            <a:ext cx="1685761" cy="243498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C:\Laurent\Pleiade_days\ombrage_gresivaudan.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6129" t="5233" r="5461" b="5705"/>
          <a:stretch/>
        </p:blipFill>
        <p:spPr bwMode="auto">
          <a:xfrm>
            <a:off x="899592" y="1672257"/>
            <a:ext cx="1759520" cy="2504727"/>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Laurent\Pleiade_days\pleiades_livet.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5416" t="21301" r="5919" b="21479"/>
          <a:stretch/>
        </p:blipFill>
        <p:spPr bwMode="auto">
          <a:xfrm>
            <a:off x="3825664" y="4550280"/>
            <a:ext cx="2026303" cy="18478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Laurent\Pleiade_days\ombrage_livet.jp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5164" t="21301" r="5162" b="20945"/>
          <a:stretch/>
        </p:blipFill>
        <p:spPr bwMode="auto">
          <a:xfrm>
            <a:off x="1084288" y="4797152"/>
            <a:ext cx="1975544" cy="179793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ZoneTexte 7"/>
          <p:cNvSpPr txBox="1"/>
          <p:nvPr/>
        </p:nvSpPr>
        <p:spPr>
          <a:xfrm>
            <a:off x="658838" y="1916832"/>
            <a:ext cx="636713" cy="369332"/>
          </a:xfrm>
          <a:prstGeom prst="rect">
            <a:avLst/>
          </a:prstGeom>
          <a:noFill/>
        </p:spPr>
        <p:txBody>
          <a:bodyPr wrap="none" rtlCol="0">
            <a:spAutoFit/>
          </a:bodyPr>
          <a:lstStyle/>
          <a:p>
            <a:r>
              <a:rPr lang="fr-FR" dirty="0" smtClean="0"/>
              <a:t>DEM</a:t>
            </a:r>
            <a:endParaRPr lang="fr-FR" dirty="0"/>
          </a:p>
        </p:txBody>
      </p:sp>
      <p:sp>
        <p:nvSpPr>
          <p:cNvPr id="9" name="ZoneTexte 8"/>
          <p:cNvSpPr txBox="1"/>
          <p:nvPr/>
        </p:nvSpPr>
        <p:spPr>
          <a:xfrm>
            <a:off x="3516477" y="2060848"/>
            <a:ext cx="958917" cy="369332"/>
          </a:xfrm>
          <a:prstGeom prst="rect">
            <a:avLst/>
          </a:prstGeom>
          <a:noFill/>
        </p:spPr>
        <p:txBody>
          <a:bodyPr wrap="none" rtlCol="0">
            <a:spAutoFit/>
          </a:bodyPr>
          <a:lstStyle/>
          <a:p>
            <a:r>
              <a:rPr lang="fr-FR" dirty="0" smtClean="0"/>
              <a:t>PLEIADE</a:t>
            </a:r>
            <a:endParaRPr lang="fr-FR" dirty="0"/>
          </a:p>
        </p:txBody>
      </p:sp>
      <p:sp>
        <p:nvSpPr>
          <p:cNvPr id="10" name="ZoneTexte 9"/>
          <p:cNvSpPr txBox="1"/>
          <p:nvPr/>
        </p:nvSpPr>
        <p:spPr>
          <a:xfrm>
            <a:off x="6041564" y="1916832"/>
            <a:ext cx="1940403" cy="369332"/>
          </a:xfrm>
          <a:prstGeom prst="rect">
            <a:avLst/>
          </a:prstGeom>
          <a:noFill/>
        </p:spPr>
        <p:txBody>
          <a:bodyPr wrap="none" rtlCol="0">
            <a:spAutoFit/>
          </a:bodyPr>
          <a:lstStyle/>
          <a:p>
            <a:r>
              <a:rPr lang="fr-FR" dirty="0" smtClean="0"/>
              <a:t>IRC ORTHO-IMAGE</a:t>
            </a:r>
            <a:endParaRPr lang="fr-FR" dirty="0"/>
          </a:p>
        </p:txBody>
      </p:sp>
      <p:sp>
        <p:nvSpPr>
          <p:cNvPr id="12" name="ZoneTexte 11"/>
          <p:cNvSpPr txBox="1"/>
          <p:nvPr/>
        </p:nvSpPr>
        <p:spPr>
          <a:xfrm>
            <a:off x="3635896" y="6595089"/>
            <a:ext cx="2321996" cy="215444"/>
          </a:xfrm>
          <a:prstGeom prst="rect">
            <a:avLst/>
          </a:prstGeom>
          <a:noFill/>
        </p:spPr>
        <p:txBody>
          <a:bodyPr wrap="square" rtlCol="0">
            <a:spAutoFit/>
          </a:bodyPr>
          <a:lstStyle/>
          <a:p>
            <a:pPr algn="r"/>
            <a:r>
              <a:rPr lang="fr-FR" sz="800" dirty="0" smtClean="0"/>
              <a:t>© CNES 2013 et </a:t>
            </a:r>
            <a:r>
              <a:rPr lang="fr-FR" sz="800" dirty="0" err="1" smtClean="0"/>
              <a:t>Astrium</a:t>
            </a:r>
            <a:r>
              <a:rPr lang="fr-FR" sz="800" dirty="0" smtClean="0"/>
              <a:t> Services / Spot Image 2013</a:t>
            </a:r>
            <a:endParaRPr lang="fr-FR" sz="800" dirty="0"/>
          </a:p>
        </p:txBody>
      </p:sp>
      <p:sp>
        <p:nvSpPr>
          <p:cNvPr id="13" name="ZoneTexte 12"/>
          <p:cNvSpPr txBox="1"/>
          <p:nvPr/>
        </p:nvSpPr>
        <p:spPr>
          <a:xfrm>
            <a:off x="5382716" y="6669360"/>
            <a:ext cx="3258100" cy="215444"/>
          </a:xfrm>
          <a:prstGeom prst="rect">
            <a:avLst/>
          </a:prstGeom>
          <a:noFill/>
        </p:spPr>
        <p:txBody>
          <a:bodyPr wrap="square" rtlCol="0">
            <a:spAutoFit/>
          </a:bodyPr>
          <a:lstStyle/>
          <a:p>
            <a:pPr algn="r"/>
            <a:r>
              <a:rPr lang="fr-FR" sz="800" dirty="0" smtClean="0"/>
              <a:t>© BD ORTHO | IGN 2009</a:t>
            </a:r>
            <a:endParaRPr lang="fr-FR" sz="800" dirty="0"/>
          </a:p>
        </p:txBody>
      </p:sp>
      <p:sp>
        <p:nvSpPr>
          <p:cNvPr id="14" name="ZoneTexte 13"/>
          <p:cNvSpPr txBox="1"/>
          <p:nvPr/>
        </p:nvSpPr>
        <p:spPr>
          <a:xfrm>
            <a:off x="-1116632" y="6669360"/>
            <a:ext cx="3258100" cy="215444"/>
          </a:xfrm>
          <a:prstGeom prst="rect">
            <a:avLst/>
          </a:prstGeom>
          <a:noFill/>
        </p:spPr>
        <p:txBody>
          <a:bodyPr wrap="square" rtlCol="0">
            <a:spAutoFit/>
          </a:bodyPr>
          <a:lstStyle/>
          <a:p>
            <a:pPr algn="r"/>
            <a:r>
              <a:rPr lang="fr-FR" sz="800" dirty="0" smtClean="0"/>
              <a:t>© RGE | IGN 2013</a:t>
            </a:r>
            <a:endParaRPr lang="fr-FR" sz="800" dirty="0"/>
          </a:p>
        </p:txBody>
      </p:sp>
    </p:spTree>
    <p:extLst>
      <p:ext uri="{BB962C8B-B14F-4D97-AF65-F5344CB8AC3E}">
        <p14:creationId xmlns:p14="http://schemas.microsoft.com/office/powerpoint/2010/main" xmlns="" val="39846023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54"/>
          <p:cNvSpPr/>
          <p:nvPr/>
        </p:nvSpPr>
        <p:spPr>
          <a:xfrm>
            <a:off x="3581400" y="5085184"/>
            <a:ext cx="2505075" cy="563141"/>
          </a:xfrm>
          <a:prstGeom prst="rect">
            <a:avLst/>
          </a:prstGeom>
          <a:solidFill>
            <a:schemeClr val="accent3">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0" y="0"/>
            <a:ext cx="9156923" cy="646331"/>
          </a:xfrm>
          <a:prstGeom prst="rect">
            <a:avLst/>
          </a:prstGeom>
          <a:noFill/>
        </p:spPr>
        <p:txBody>
          <a:bodyPr wrap="square" rtlCol="0">
            <a:spAutoFit/>
          </a:bodyPr>
          <a:lstStyle/>
          <a:p>
            <a:pPr algn="ctr"/>
            <a:r>
              <a:rPr lang="fr-FR" dirty="0" err="1" smtClean="0"/>
              <a:t>Ruleset-based</a:t>
            </a:r>
            <a:r>
              <a:rPr lang="fr-FR" dirty="0" smtClean="0"/>
              <a:t> and </a:t>
            </a:r>
            <a:r>
              <a:rPr lang="fr-FR" dirty="0" err="1" smtClean="0"/>
              <a:t>bottom</a:t>
            </a:r>
            <a:r>
              <a:rPr lang="fr-FR" dirty="0" smtClean="0"/>
              <a:t> – up </a:t>
            </a:r>
            <a:r>
              <a:rPr lang="fr-FR" dirty="0" err="1" smtClean="0"/>
              <a:t>approach</a:t>
            </a:r>
            <a:r>
              <a:rPr lang="fr-FR" dirty="0" smtClean="0"/>
              <a:t> classification</a:t>
            </a:r>
          </a:p>
          <a:p>
            <a:endParaRPr lang="fr-FR" dirty="0"/>
          </a:p>
        </p:txBody>
      </p:sp>
      <p:sp>
        <p:nvSpPr>
          <p:cNvPr id="8" name="ZoneTexte 7"/>
          <p:cNvSpPr txBox="1"/>
          <p:nvPr/>
        </p:nvSpPr>
        <p:spPr>
          <a:xfrm>
            <a:off x="107504" y="877362"/>
            <a:ext cx="2954655" cy="646331"/>
          </a:xfrm>
          <a:prstGeom prst="rect">
            <a:avLst/>
          </a:prstGeom>
          <a:noFill/>
        </p:spPr>
        <p:txBody>
          <a:bodyPr wrap="none" rtlCol="0">
            <a:spAutoFit/>
          </a:bodyPr>
          <a:lstStyle/>
          <a:p>
            <a:r>
              <a:rPr lang="fr-FR" dirty="0"/>
              <a:t>	</a:t>
            </a:r>
            <a:r>
              <a:rPr lang="fr-FR" dirty="0" smtClean="0"/>
              <a:t>		</a:t>
            </a:r>
          </a:p>
          <a:p>
            <a:r>
              <a:rPr lang="fr-FR" dirty="0"/>
              <a:t>	</a:t>
            </a:r>
            <a:r>
              <a:rPr lang="fr-FR" dirty="0" smtClean="0"/>
              <a:t>		</a:t>
            </a:r>
            <a:endParaRPr lang="fr-FR" dirty="0"/>
          </a:p>
        </p:txBody>
      </p:sp>
      <p:cxnSp>
        <p:nvCxnSpPr>
          <p:cNvPr id="9" name="Connecteur en angle 68"/>
          <p:cNvCxnSpPr>
            <a:stCxn id="22" idx="2"/>
            <a:endCxn id="27" idx="0"/>
          </p:cNvCxnSpPr>
          <p:nvPr/>
        </p:nvCxnSpPr>
        <p:spPr>
          <a:xfrm flipH="1">
            <a:off x="6677592" y="2348880"/>
            <a:ext cx="1" cy="288280"/>
          </a:xfrm>
          <a:prstGeom prst="straightConnector1">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AutoShape 105"/>
          <p:cNvCxnSpPr>
            <a:cxnSpLocks noChangeShapeType="1"/>
            <a:stCxn id="15" idx="3"/>
            <a:endCxn id="16" idx="1"/>
          </p:cNvCxnSpPr>
          <p:nvPr/>
        </p:nvCxnSpPr>
        <p:spPr bwMode="auto">
          <a:xfrm>
            <a:off x="5314103" y="1268636"/>
            <a:ext cx="2148681" cy="0"/>
          </a:xfrm>
          <a:prstGeom prst="straightConnector1">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Text Box 118"/>
          <p:cNvSpPr txBox="1">
            <a:spLocks noChangeArrowheads="1"/>
          </p:cNvSpPr>
          <p:nvPr/>
        </p:nvSpPr>
        <p:spPr bwMode="auto">
          <a:xfrm>
            <a:off x="1909419" y="1917080"/>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Mineral</a:t>
            </a:r>
            <a:endParaRPr lang="fr-FR" altLang="fr-FR" dirty="0" smtClean="0"/>
          </a:p>
        </p:txBody>
      </p:sp>
      <p:sp>
        <p:nvSpPr>
          <p:cNvPr id="15" name="Text Box 85" descr="20 %"/>
          <p:cNvSpPr txBox="1">
            <a:spLocks noChangeArrowheads="1"/>
          </p:cNvSpPr>
          <p:nvPr/>
        </p:nvSpPr>
        <p:spPr bwMode="auto">
          <a:xfrm>
            <a:off x="4053628" y="1052736"/>
            <a:ext cx="1260475" cy="4318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a:t>No </a:t>
            </a:r>
            <a:r>
              <a:rPr lang="fr-FR" altLang="fr-FR" dirty="0" err="1" smtClean="0"/>
              <a:t>Shade</a:t>
            </a:r>
            <a:endParaRPr lang="fr-FR" altLang="fr-FR" dirty="0"/>
          </a:p>
        </p:txBody>
      </p:sp>
      <p:sp>
        <p:nvSpPr>
          <p:cNvPr id="16" name="Text Box 85" descr="20 %"/>
          <p:cNvSpPr txBox="1">
            <a:spLocks noChangeArrowheads="1"/>
          </p:cNvSpPr>
          <p:nvPr/>
        </p:nvSpPr>
        <p:spPr bwMode="auto">
          <a:xfrm>
            <a:off x="7462784" y="1052736"/>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cs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Shade</a:t>
            </a:r>
            <a:endParaRPr lang="fr-FR" altLang="fr-FR" dirty="0" smtClean="0"/>
          </a:p>
        </p:txBody>
      </p:sp>
      <p:cxnSp>
        <p:nvCxnSpPr>
          <p:cNvPr id="18" name="AutoShape 105"/>
          <p:cNvCxnSpPr>
            <a:cxnSpLocks noChangeShapeType="1"/>
            <a:stCxn id="22" idx="1"/>
          </p:cNvCxnSpPr>
          <p:nvPr/>
        </p:nvCxnSpPr>
        <p:spPr bwMode="auto">
          <a:xfrm flipH="1">
            <a:off x="3198469" y="2132980"/>
            <a:ext cx="2848886" cy="0"/>
          </a:xfrm>
          <a:prstGeom prst="straightConnector1">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2" name="Text Box 85" descr="20 %"/>
          <p:cNvSpPr txBox="1">
            <a:spLocks noChangeArrowheads="1"/>
          </p:cNvSpPr>
          <p:nvPr/>
        </p:nvSpPr>
        <p:spPr bwMode="auto">
          <a:xfrm>
            <a:off x="6047355" y="1917080"/>
            <a:ext cx="1260475" cy="431800"/>
          </a:xfrm>
          <a:prstGeom prst="rect">
            <a:avLst/>
          </a:prstGeom>
          <a:solidFill>
            <a:schemeClr val="bg1"/>
          </a:solidFill>
          <a:ln w="12700">
            <a:solidFill>
              <a:schemeClr val="tx1"/>
            </a:solidFill>
            <a:miter lim="800000"/>
            <a:headEnd/>
            <a:tailEnd/>
          </a:ln>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a:t>No </a:t>
            </a:r>
            <a:r>
              <a:rPr lang="fr-FR" altLang="fr-FR" dirty="0" err="1" smtClean="0"/>
              <a:t>Mineral</a:t>
            </a:r>
            <a:endParaRPr lang="fr-FR" altLang="fr-FR" dirty="0"/>
          </a:p>
        </p:txBody>
      </p:sp>
      <p:sp>
        <p:nvSpPr>
          <p:cNvPr id="27" name="Text Box 87"/>
          <p:cNvSpPr txBox="1">
            <a:spLocks noChangeArrowheads="1"/>
          </p:cNvSpPr>
          <p:nvPr/>
        </p:nvSpPr>
        <p:spPr bwMode="auto">
          <a:xfrm>
            <a:off x="6047354" y="2637160"/>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Vegetation</a:t>
            </a:r>
            <a:endParaRPr lang="fr-FR" altLang="fr-FR" dirty="0"/>
          </a:p>
        </p:txBody>
      </p:sp>
      <p:cxnSp>
        <p:nvCxnSpPr>
          <p:cNvPr id="28" name="Connecteur en angle 68"/>
          <p:cNvCxnSpPr>
            <a:stCxn id="15" idx="2"/>
            <a:endCxn id="22" idx="0"/>
          </p:cNvCxnSpPr>
          <p:nvPr/>
        </p:nvCxnSpPr>
        <p:spPr>
          <a:xfrm rot="16200000" flipH="1">
            <a:off x="5464457" y="703944"/>
            <a:ext cx="432544" cy="1993727"/>
          </a:xfrm>
          <a:prstGeom prst="bentConnector3">
            <a:avLst>
              <a:gd name="adj1" fmla="val 50000"/>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3" name="Text Box 87"/>
          <p:cNvSpPr txBox="1">
            <a:spLocks noChangeArrowheads="1"/>
          </p:cNvSpPr>
          <p:nvPr/>
        </p:nvSpPr>
        <p:spPr bwMode="auto">
          <a:xfrm>
            <a:off x="2987825" y="2852936"/>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Bare</a:t>
            </a:r>
            <a:r>
              <a:rPr lang="fr-FR" altLang="fr-FR" dirty="0" smtClean="0"/>
              <a:t> </a:t>
            </a:r>
            <a:r>
              <a:rPr lang="fr-FR" altLang="fr-FR" dirty="0" err="1" smtClean="0"/>
              <a:t>ground</a:t>
            </a:r>
            <a:endParaRPr lang="fr-FR" altLang="fr-FR" dirty="0"/>
          </a:p>
        </p:txBody>
      </p:sp>
      <p:cxnSp>
        <p:nvCxnSpPr>
          <p:cNvPr id="44" name="Connecteur en angle 68"/>
          <p:cNvCxnSpPr>
            <a:stCxn id="14" idx="2"/>
            <a:endCxn id="43" idx="0"/>
          </p:cNvCxnSpPr>
          <p:nvPr/>
        </p:nvCxnSpPr>
        <p:spPr>
          <a:xfrm rot="16200000" flipH="1">
            <a:off x="2826832" y="2061705"/>
            <a:ext cx="504056" cy="1078406"/>
          </a:xfrm>
          <a:prstGeom prst="bentConnector3">
            <a:avLst>
              <a:gd name="adj1" fmla="val 50000"/>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8" name="Rectangle 47"/>
          <p:cNvSpPr/>
          <p:nvPr/>
        </p:nvSpPr>
        <p:spPr>
          <a:xfrm>
            <a:off x="1763689" y="980728"/>
            <a:ext cx="7272807" cy="3096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1723075" y="3787401"/>
            <a:ext cx="1098378" cy="307777"/>
          </a:xfrm>
          <a:prstGeom prst="rect">
            <a:avLst/>
          </a:prstGeom>
          <a:noFill/>
        </p:spPr>
        <p:txBody>
          <a:bodyPr wrap="none" rtlCol="0">
            <a:spAutoFit/>
          </a:bodyPr>
          <a:lstStyle/>
          <a:p>
            <a:r>
              <a:rPr lang="fr-FR" sz="1400" i="1" dirty="0" err="1" smtClean="0"/>
              <a:t>Bottom</a:t>
            </a:r>
            <a:r>
              <a:rPr lang="fr-FR" sz="1400" i="1" dirty="0" smtClean="0"/>
              <a:t> </a:t>
            </a:r>
            <a:r>
              <a:rPr lang="fr-FR" sz="1400" i="1" dirty="0" err="1" smtClean="0"/>
              <a:t>level</a:t>
            </a:r>
            <a:endParaRPr lang="fr-FR" sz="1400" i="1" dirty="0"/>
          </a:p>
        </p:txBody>
      </p:sp>
      <p:sp>
        <p:nvSpPr>
          <p:cNvPr id="50" name="Rectangle 49"/>
          <p:cNvSpPr/>
          <p:nvPr/>
        </p:nvSpPr>
        <p:spPr>
          <a:xfrm>
            <a:off x="35497" y="981016"/>
            <a:ext cx="9000999" cy="57603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p:cNvSpPr txBox="1"/>
          <p:nvPr/>
        </p:nvSpPr>
        <p:spPr>
          <a:xfrm>
            <a:off x="-299" y="6433591"/>
            <a:ext cx="765402" cy="307777"/>
          </a:xfrm>
          <a:prstGeom prst="rect">
            <a:avLst/>
          </a:prstGeom>
          <a:noFill/>
        </p:spPr>
        <p:txBody>
          <a:bodyPr wrap="none" rtlCol="0">
            <a:spAutoFit/>
          </a:bodyPr>
          <a:lstStyle/>
          <a:p>
            <a:r>
              <a:rPr lang="fr-FR" sz="1400" i="1" dirty="0" smtClean="0"/>
              <a:t>Up </a:t>
            </a:r>
            <a:r>
              <a:rPr lang="fr-FR" sz="1400" i="1" dirty="0" err="1" smtClean="0"/>
              <a:t>level</a:t>
            </a:r>
            <a:endParaRPr lang="fr-FR" sz="1400" i="1" dirty="0"/>
          </a:p>
        </p:txBody>
      </p:sp>
      <p:sp>
        <p:nvSpPr>
          <p:cNvPr id="53" name="Text Box 87"/>
          <p:cNvSpPr txBox="1">
            <a:spLocks noChangeArrowheads="1"/>
          </p:cNvSpPr>
          <p:nvPr/>
        </p:nvSpPr>
        <p:spPr bwMode="auto">
          <a:xfrm>
            <a:off x="3635896" y="5157440"/>
            <a:ext cx="87055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smtClean="0"/>
              <a:t>Openfields</a:t>
            </a:r>
            <a:endParaRPr lang="fr-FR" altLang="fr-FR" dirty="0"/>
          </a:p>
        </p:txBody>
      </p:sp>
      <p:cxnSp>
        <p:nvCxnSpPr>
          <p:cNvPr id="55" name="Connecteur en angle 54"/>
          <p:cNvCxnSpPr>
            <a:stCxn id="43" idx="2"/>
            <a:endCxn id="155" idx="0"/>
          </p:cNvCxnSpPr>
          <p:nvPr/>
        </p:nvCxnSpPr>
        <p:spPr>
          <a:xfrm rot="16200000" flipH="1">
            <a:off x="3325776" y="3577022"/>
            <a:ext cx="1800448" cy="1215875"/>
          </a:xfrm>
          <a:prstGeom prst="bentConnector3">
            <a:avLst>
              <a:gd name="adj1" fmla="val 50000"/>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7" name="Connecteur en angle 56"/>
          <p:cNvCxnSpPr>
            <a:stCxn id="27" idx="1"/>
            <a:endCxn id="155" idx="0"/>
          </p:cNvCxnSpPr>
          <p:nvPr/>
        </p:nvCxnSpPr>
        <p:spPr>
          <a:xfrm rot="10800000" flipV="1">
            <a:off x="4833938" y="2853060"/>
            <a:ext cx="1213416" cy="2232124"/>
          </a:xfrm>
          <a:prstGeom prst="bentConnector2">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9" name="Connecteur droit avec flèche 58"/>
          <p:cNvCxnSpPr>
            <a:stCxn id="27" idx="2"/>
            <a:endCxn id="93" idx="0"/>
          </p:cNvCxnSpPr>
          <p:nvPr/>
        </p:nvCxnSpPr>
        <p:spPr>
          <a:xfrm rot="5400000">
            <a:off x="5918224" y="2741888"/>
            <a:ext cx="432296" cy="1086440"/>
          </a:xfrm>
          <a:prstGeom prst="bentConnector3">
            <a:avLst>
              <a:gd name="adj1" fmla="val 50000"/>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1" name="Text Box 87"/>
          <p:cNvSpPr txBox="1">
            <a:spLocks noChangeArrowheads="1"/>
          </p:cNvSpPr>
          <p:nvPr/>
        </p:nvSpPr>
        <p:spPr bwMode="auto">
          <a:xfrm>
            <a:off x="433654" y="5130944"/>
            <a:ext cx="1260475" cy="431800"/>
          </a:xfrm>
          <a:prstGeom prst="rect">
            <a:avLst/>
          </a:prstGeom>
          <a:solidFill>
            <a:schemeClr val="accent2">
              <a:lumMod val="60000"/>
              <a:lumOff val="40000"/>
            </a:schemeClr>
          </a:solid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a:t>Cliffs</a:t>
            </a:r>
            <a:r>
              <a:rPr lang="fr-FR" altLang="fr-FR" dirty="0"/>
              <a:t> and </a:t>
            </a:r>
            <a:r>
              <a:rPr lang="fr-FR" altLang="fr-FR" dirty="0" err="1" smtClean="0"/>
              <a:t>Screes</a:t>
            </a:r>
            <a:endParaRPr lang="fr-FR" altLang="fr-FR" dirty="0"/>
          </a:p>
        </p:txBody>
      </p:sp>
      <p:cxnSp>
        <p:nvCxnSpPr>
          <p:cNvPr id="63" name="Connecteur en angle 62"/>
          <p:cNvCxnSpPr>
            <a:stCxn id="14" idx="1"/>
            <a:endCxn id="61" idx="0"/>
          </p:cNvCxnSpPr>
          <p:nvPr/>
        </p:nvCxnSpPr>
        <p:spPr>
          <a:xfrm rot="10800000" flipV="1">
            <a:off x="1063893" y="2132980"/>
            <a:ext cx="845527" cy="2997964"/>
          </a:xfrm>
          <a:prstGeom prst="bentConnector2">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5" name="Text Box 87"/>
          <p:cNvSpPr txBox="1">
            <a:spLocks noChangeArrowheads="1"/>
          </p:cNvSpPr>
          <p:nvPr/>
        </p:nvSpPr>
        <p:spPr bwMode="auto">
          <a:xfrm>
            <a:off x="2095426" y="5130944"/>
            <a:ext cx="1074468" cy="431800"/>
          </a:xfrm>
          <a:prstGeom prst="rect">
            <a:avLst/>
          </a:prstGeom>
          <a:solidFill>
            <a:schemeClr val="tx2">
              <a:lumMod val="40000"/>
              <a:lumOff val="60000"/>
            </a:schemeClr>
          </a:solid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Stakes</a:t>
            </a:r>
            <a:r>
              <a:rPr lang="fr-FR" altLang="fr-FR" dirty="0" smtClean="0"/>
              <a:t> areas</a:t>
            </a:r>
            <a:endParaRPr lang="fr-FR" altLang="fr-FR" dirty="0"/>
          </a:p>
        </p:txBody>
      </p:sp>
      <p:cxnSp>
        <p:nvCxnSpPr>
          <p:cNvPr id="67" name="Connecteur en angle 66"/>
          <p:cNvCxnSpPr>
            <a:stCxn id="14" idx="1"/>
            <a:endCxn id="65" idx="0"/>
          </p:cNvCxnSpPr>
          <p:nvPr/>
        </p:nvCxnSpPr>
        <p:spPr>
          <a:xfrm rot="10800000" flipH="1" flipV="1">
            <a:off x="1909418" y="2132980"/>
            <a:ext cx="723241" cy="2997964"/>
          </a:xfrm>
          <a:prstGeom prst="bentConnector4">
            <a:avLst>
              <a:gd name="adj1" fmla="val -31608"/>
              <a:gd name="adj2" fmla="val 53601"/>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8" name="Text Box 87"/>
          <p:cNvSpPr txBox="1">
            <a:spLocks noChangeArrowheads="1"/>
          </p:cNvSpPr>
          <p:nvPr/>
        </p:nvSpPr>
        <p:spPr bwMode="auto">
          <a:xfrm>
            <a:off x="107504" y="1253455"/>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Bare</a:t>
            </a:r>
            <a:r>
              <a:rPr lang="fr-FR" altLang="fr-FR" dirty="0" smtClean="0"/>
              <a:t> rock</a:t>
            </a:r>
            <a:endParaRPr lang="fr-FR" altLang="fr-FR" dirty="0"/>
          </a:p>
        </p:txBody>
      </p:sp>
      <p:cxnSp>
        <p:nvCxnSpPr>
          <p:cNvPr id="70" name="Connecteur en angle 69"/>
          <p:cNvCxnSpPr>
            <a:stCxn id="14" idx="1"/>
            <a:endCxn id="68" idx="3"/>
          </p:cNvCxnSpPr>
          <p:nvPr/>
        </p:nvCxnSpPr>
        <p:spPr>
          <a:xfrm rot="10800000">
            <a:off x="1367979" y="1469356"/>
            <a:ext cx="541440" cy="663625"/>
          </a:xfrm>
          <a:prstGeom prst="bentConnector3">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1" name="Text Box 87"/>
          <p:cNvSpPr txBox="1">
            <a:spLocks noChangeArrowheads="1"/>
          </p:cNvSpPr>
          <p:nvPr/>
        </p:nvSpPr>
        <p:spPr bwMode="auto">
          <a:xfrm>
            <a:off x="4960914" y="4293096"/>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Deciduous</a:t>
            </a:r>
            <a:endParaRPr lang="fr-FR" altLang="fr-FR" dirty="0"/>
          </a:p>
        </p:txBody>
      </p:sp>
      <p:cxnSp>
        <p:nvCxnSpPr>
          <p:cNvPr id="78" name="Connecteur droit avec flèche 58"/>
          <p:cNvCxnSpPr>
            <a:stCxn id="27" idx="2"/>
            <a:endCxn id="95" idx="0"/>
          </p:cNvCxnSpPr>
          <p:nvPr/>
        </p:nvCxnSpPr>
        <p:spPr>
          <a:xfrm rot="16200000" flipH="1">
            <a:off x="7109753" y="2636798"/>
            <a:ext cx="432296" cy="1296619"/>
          </a:xfrm>
          <a:prstGeom prst="bentConnector3">
            <a:avLst>
              <a:gd name="adj1" fmla="val 50000"/>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7" name="Text Box 87"/>
          <p:cNvSpPr txBox="1">
            <a:spLocks noChangeArrowheads="1"/>
          </p:cNvSpPr>
          <p:nvPr/>
        </p:nvSpPr>
        <p:spPr bwMode="auto">
          <a:xfrm>
            <a:off x="6300192" y="5157192"/>
            <a:ext cx="1024355" cy="431800"/>
          </a:xfrm>
          <a:prstGeom prst="rect">
            <a:avLst/>
          </a:prstGeom>
          <a:solidFill>
            <a:schemeClr val="accent3">
              <a:lumMod val="60000"/>
              <a:lumOff val="40000"/>
            </a:schemeClr>
          </a:solid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smtClean="0"/>
              <a:t>Open / Mixed</a:t>
            </a:r>
            <a:endParaRPr lang="fr-FR" altLang="fr-FR" dirty="0"/>
          </a:p>
        </p:txBody>
      </p:sp>
      <p:sp>
        <p:nvSpPr>
          <p:cNvPr id="88" name="Text Box 87"/>
          <p:cNvSpPr txBox="1">
            <a:spLocks noChangeArrowheads="1"/>
          </p:cNvSpPr>
          <p:nvPr/>
        </p:nvSpPr>
        <p:spPr bwMode="auto">
          <a:xfrm>
            <a:off x="7668344" y="5157440"/>
            <a:ext cx="630237" cy="431800"/>
          </a:xfrm>
          <a:prstGeom prst="rect">
            <a:avLst/>
          </a:prstGeom>
          <a:solidFill>
            <a:schemeClr val="accent3">
              <a:lumMod val="75000"/>
            </a:schemeClr>
          </a:solid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Closed</a:t>
            </a:r>
            <a:endParaRPr lang="fr-FR" altLang="fr-FR" dirty="0"/>
          </a:p>
        </p:txBody>
      </p:sp>
      <p:sp>
        <p:nvSpPr>
          <p:cNvPr id="93" name="Text Box 87"/>
          <p:cNvSpPr txBox="1">
            <a:spLocks noChangeArrowheads="1"/>
          </p:cNvSpPr>
          <p:nvPr/>
        </p:nvSpPr>
        <p:spPr bwMode="auto">
          <a:xfrm>
            <a:off x="4960914" y="3501256"/>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smtClean="0"/>
              <a:t>High </a:t>
            </a:r>
            <a:r>
              <a:rPr lang="fr-FR" altLang="fr-FR" dirty="0" err="1" smtClean="0"/>
              <a:t>phytomass</a:t>
            </a:r>
            <a:endParaRPr lang="fr-FR" altLang="fr-FR" dirty="0"/>
          </a:p>
        </p:txBody>
      </p:sp>
      <p:sp>
        <p:nvSpPr>
          <p:cNvPr id="95" name="Text Box 87"/>
          <p:cNvSpPr txBox="1">
            <a:spLocks noChangeArrowheads="1"/>
          </p:cNvSpPr>
          <p:nvPr/>
        </p:nvSpPr>
        <p:spPr bwMode="auto">
          <a:xfrm>
            <a:off x="7343973" y="3501256"/>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low</a:t>
            </a:r>
            <a:r>
              <a:rPr lang="fr-FR" altLang="fr-FR" dirty="0" smtClean="0"/>
              <a:t> and </a:t>
            </a:r>
            <a:r>
              <a:rPr lang="fr-FR" altLang="fr-FR" dirty="0" err="1" smtClean="0"/>
              <a:t>mid</a:t>
            </a:r>
            <a:r>
              <a:rPr lang="fr-FR" altLang="fr-FR" dirty="0" smtClean="0"/>
              <a:t> </a:t>
            </a:r>
            <a:r>
              <a:rPr lang="fr-FR" altLang="fr-FR" dirty="0" err="1" smtClean="0"/>
              <a:t>phytomass</a:t>
            </a:r>
            <a:endParaRPr lang="fr-FR" altLang="fr-FR" dirty="0"/>
          </a:p>
        </p:txBody>
      </p:sp>
      <p:cxnSp>
        <p:nvCxnSpPr>
          <p:cNvPr id="96" name="Connecteur droit avec flèche 58"/>
          <p:cNvCxnSpPr>
            <a:stCxn id="93" idx="2"/>
            <a:endCxn id="71" idx="0"/>
          </p:cNvCxnSpPr>
          <p:nvPr/>
        </p:nvCxnSpPr>
        <p:spPr>
          <a:xfrm>
            <a:off x="5591152" y="3933056"/>
            <a:ext cx="0" cy="360040"/>
          </a:xfrm>
          <a:prstGeom prst="straightConnector1">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1" name="Connecteur droit avec flèche 58"/>
          <p:cNvCxnSpPr>
            <a:stCxn id="95" idx="2"/>
            <a:endCxn id="104" idx="0"/>
          </p:cNvCxnSpPr>
          <p:nvPr/>
        </p:nvCxnSpPr>
        <p:spPr>
          <a:xfrm>
            <a:off x="7974211" y="3933056"/>
            <a:ext cx="0" cy="360040"/>
          </a:xfrm>
          <a:prstGeom prst="straightConnector1">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4" name="Text Box 87"/>
          <p:cNvSpPr txBox="1">
            <a:spLocks noChangeArrowheads="1"/>
          </p:cNvSpPr>
          <p:nvPr/>
        </p:nvSpPr>
        <p:spPr bwMode="auto">
          <a:xfrm>
            <a:off x="7343973" y="4293096"/>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err="1" smtClean="0"/>
              <a:t>Coniferous</a:t>
            </a:r>
            <a:endParaRPr lang="fr-FR" altLang="fr-FR" dirty="0"/>
          </a:p>
        </p:txBody>
      </p:sp>
      <p:cxnSp>
        <p:nvCxnSpPr>
          <p:cNvPr id="107" name="Connecteur en angle 106"/>
          <p:cNvCxnSpPr>
            <a:stCxn id="71" idx="3"/>
            <a:endCxn id="87" idx="0"/>
          </p:cNvCxnSpPr>
          <p:nvPr/>
        </p:nvCxnSpPr>
        <p:spPr>
          <a:xfrm>
            <a:off x="6221389" y="4508996"/>
            <a:ext cx="590981" cy="648196"/>
          </a:xfrm>
          <a:prstGeom prst="bentConnector2">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9" name="Connecteur en angle 108"/>
          <p:cNvCxnSpPr>
            <a:stCxn id="104" idx="1"/>
            <a:endCxn id="87" idx="0"/>
          </p:cNvCxnSpPr>
          <p:nvPr/>
        </p:nvCxnSpPr>
        <p:spPr>
          <a:xfrm rot="10800000" flipV="1">
            <a:off x="6812371" y="4508996"/>
            <a:ext cx="531603" cy="648196"/>
          </a:xfrm>
          <a:prstGeom prst="bentConnector2">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1" name="Connecteur en angle 110"/>
          <p:cNvCxnSpPr>
            <a:stCxn id="104" idx="2"/>
            <a:endCxn id="88" idx="0"/>
          </p:cNvCxnSpPr>
          <p:nvPr/>
        </p:nvCxnSpPr>
        <p:spPr>
          <a:xfrm>
            <a:off x="7974211" y="4724896"/>
            <a:ext cx="9252" cy="432544"/>
          </a:xfrm>
          <a:prstGeom prst="straightConnector1">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5" name="Connecteur en angle 124"/>
          <p:cNvCxnSpPr>
            <a:stCxn id="16" idx="3"/>
            <a:endCxn id="88" idx="3"/>
          </p:cNvCxnSpPr>
          <p:nvPr/>
        </p:nvCxnSpPr>
        <p:spPr>
          <a:xfrm flipH="1">
            <a:off x="8298581" y="1268636"/>
            <a:ext cx="424678" cy="4104704"/>
          </a:xfrm>
          <a:prstGeom prst="bentConnector3">
            <a:avLst>
              <a:gd name="adj1" fmla="val -53829"/>
            </a:avLst>
          </a:prstGeom>
          <a:noFill/>
          <a:ln w="9525" algn="ctr">
            <a:solidFill>
              <a:schemeClr val="tx1"/>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1" name="Organigramme : Fusion 130"/>
          <p:cNvSpPr/>
          <p:nvPr/>
        </p:nvSpPr>
        <p:spPr>
          <a:xfrm rot="5400000">
            <a:off x="5774709" y="3741145"/>
            <a:ext cx="532930" cy="4479148"/>
          </a:xfrm>
          <a:prstGeom prst="flowChartMerge">
            <a:avLst/>
          </a:prstGeom>
          <a:gradFill flip="none" rotWithShape="1">
            <a:gsLst>
              <a:gs pos="0">
                <a:srgbClr val="DDEBCF"/>
              </a:gs>
              <a:gs pos="50000">
                <a:srgbClr val="9CB86E"/>
              </a:gs>
              <a:gs pos="100000">
                <a:srgbClr val="156B13"/>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2" name="ZoneTexte 131"/>
          <p:cNvSpPr txBox="1"/>
          <p:nvPr/>
        </p:nvSpPr>
        <p:spPr>
          <a:xfrm>
            <a:off x="6286366" y="5826830"/>
            <a:ext cx="1598002" cy="307777"/>
          </a:xfrm>
          <a:prstGeom prst="rect">
            <a:avLst/>
          </a:prstGeom>
          <a:noFill/>
        </p:spPr>
        <p:txBody>
          <a:bodyPr wrap="none" rtlCol="0">
            <a:spAutoFit/>
          </a:bodyPr>
          <a:lstStyle/>
          <a:p>
            <a:r>
              <a:rPr lang="fr-FR" sz="1400" dirty="0" smtClean="0">
                <a:solidFill>
                  <a:schemeClr val="bg1"/>
                </a:solidFill>
              </a:rPr>
              <a:t>Protection gradient</a:t>
            </a:r>
            <a:endParaRPr lang="fr-FR" sz="1400" dirty="0">
              <a:solidFill>
                <a:schemeClr val="bg1"/>
              </a:solidFill>
            </a:endParaRPr>
          </a:p>
        </p:txBody>
      </p:sp>
      <p:sp>
        <p:nvSpPr>
          <p:cNvPr id="133" name="Rectangle 132"/>
          <p:cNvSpPr/>
          <p:nvPr/>
        </p:nvSpPr>
        <p:spPr>
          <a:xfrm>
            <a:off x="251520" y="4941168"/>
            <a:ext cx="3249414" cy="10395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ZoneTexte 133"/>
          <p:cNvSpPr txBox="1"/>
          <p:nvPr/>
        </p:nvSpPr>
        <p:spPr>
          <a:xfrm>
            <a:off x="251520" y="5651956"/>
            <a:ext cx="3249413" cy="369332"/>
          </a:xfrm>
          <a:prstGeom prst="rect">
            <a:avLst/>
          </a:prstGeom>
          <a:noFill/>
        </p:spPr>
        <p:txBody>
          <a:bodyPr wrap="square" rtlCol="0">
            <a:spAutoFit/>
          </a:bodyPr>
          <a:lstStyle/>
          <a:p>
            <a:pPr algn="ctr"/>
            <a:r>
              <a:rPr lang="fr-FR" dirty="0" err="1" smtClean="0"/>
              <a:t>Rollfree</a:t>
            </a:r>
            <a:endParaRPr lang="fr-FR" dirty="0"/>
          </a:p>
        </p:txBody>
      </p:sp>
      <p:sp>
        <p:nvSpPr>
          <p:cNvPr id="135" name="Rectangle 134"/>
          <p:cNvSpPr/>
          <p:nvPr/>
        </p:nvSpPr>
        <p:spPr>
          <a:xfrm>
            <a:off x="107505" y="4869160"/>
            <a:ext cx="8784976" cy="15644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ZoneTexte 135"/>
          <p:cNvSpPr txBox="1"/>
          <p:nvPr/>
        </p:nvSpPr>
        <p:spPr>
          <a:xfrm>
            <a:off x="107505" y="6111163"/>
            <a:ext cx="8784975" cy="369332"/>
          </a:xfrm>
          <a:prstGeom prst="rect">
            <a:avLst/>
          </a:prstGeom>
          <a:noFill/>
        </p:spPr>
        <p:txBody>
          <a:bodyPr wrap="square" rtlCol="0">
            <a:spAutoFit/>
          </a:bodyPr>
          <a:lstStyle/>
          <a:p>
            <a:pPr algn="ctr"/>
            <a:r>
              <a:rPr lang="fr-FR" dirty="0" smtClean="0"/>
              <a:t>Rockyfor3D</a:t>
            </a:r>
            <a:endParaRPr lang="fr-FR" dirty="0"/>
          </a:p>
        </p:txBody>
      </p:sp>
      <p:sp>
        <p:nvSpPr>
          <p:cNvPr id="148" name="Text Box 87"/>
          <p:cNvSpPr txBox="1">
            <a:spLocks noChangeArrowheads="1"/>
          </p:cNvSpPr>
          <p:nvPr/>
        </p:nvSpPr>
        <p:spPr bwMode="auto">
          <a:xfrm>
            <a:off x="4769854" y="5157441"/>
            <a:ext cx="1260475" cy="431800"/>
          </a:xfrm>
          <a:prstGeom prst="rect">
            <a:avLst/>
          </a:prstGeom>
          <a:noFill/>
          <a:ln w="12700">
            <a:solidFill>
              <a:schemeClr val="tx1"/>
            </a:solidFill>
            <a:miter lim="800000"/>
            <a:headEnd/>
            <a:tailEnd/>
          </a:ln>
          <a:extLst/>
        </p:spPr>
        <p:txBody>
          <a:bodyPr lIns="91407" tIns="45704" rIns="91407" bIns="45704" anchor="ctr"/>
          <a:lstStyle>
            <a:defPPr>
              <a:defRPr lang="fr-FR"/>
            </a:defPPr>
            <a:lvl1pPr algn="ctr">
              <a:spcBef>
                <a:spcPct val="0"/>
              </a:spcBef>
              <a:buFontTx/>
              <a:buNone/>
              <a:defRPr sz="1000" b="1">
                <a:solidFill>
                  <a:srgbClr val="000000"/>
                </a:solidFill>
                <a:latin typeface="Arial" charset="0"/>
              </a:defRPr>
            </a:lvl1pPr>
            <a:lvl2pPr marL="742950" indent="-285750" eaLnBrk="0" hangingPunct="0">
              <a:spcBef>
                <a:spcPct val="20000"/>
              </a:spcBef>
              <a:buChar char="–"/>
              <a:defRPr sz="1600">
                <a:latin typeface="Arial Narrow" pitchFamily="34" charset="0"/>
              </a:defRPr>
            </a:lvl2pPr>
            <a:lvl3pPr marL="1143000" indent="-228600" eaLnBrk="0" hangingPunct="0">
              <a:spcBef>
                <a:spcPct val="20000"/>
              </a:spcBef>
              <a:buChar char="•"/>
              <a:defRPr sz="1400">
                <a:latin typeface="Arial Narrow" pitchFamily="34" charset="0"/>
              </a:defRPr>
            </a:lvl3pPr>
            <a:lvl4pPr marL="1600200" indent="-228600" eaLnBrk="0" hangingPunct="0">
              <a:spcBef>
                <a:spcPct val="20000"/>
              </a:spcBef>
              <a:buChar char="–"/>
              <a:defRPr sz="1200">
                <a:latin typeface="Arial Narrow" pitchFamily="34" charset="0"/>
              </a:defRPr>
            </a:lvl4pPr>
            <a:lvl5pPr marL="2057400" indent="-228600" eaLnBrk="0" hangingPunct="0">
              <a:spcBef>
                <a:spcPct val="20000"/>
              </a:spcBef>
              <a:buChar char="»"/>
              <a:defRPr sz="1200">
                <a:latin typeface="Arial Narrow" pitchFamily="34" charset="0"/>
              </a:defRPr>
            </a:lvl5pPr>
            <a:lvl6pPr marL="2514600" indent="-228600" eaLnBrk="0" fontAlgn="base" hangingPunct="0">
              <a:spcBef>
                <a:spcPct val="20000"/>
              </a:spcBef>
              <a:spcAft>
                <a:spcPct val="0"/>
              </a:spcAft>
              <a:buChar char="»"/>
              <a:defRPr sz="1200">
                <a:latin typeface="Arial Narrow" pitchFamily="34" charset="0"/>
              </a:defRPr>
            </a:lvl6pPr>
            <a:lvl7pPr marL="2971800" indent="-228600" eaLnBrk="0" fontAlgn="base" hangingPunct="0">
              <a:spcBef>
                <a:spcPct val="20000"/>
              </a:spcBef>
              <a:spcAft>
                <a:spcPct val="0"/>
              </a:spcAft>
              <a:buChar char="»"/>
              <a:defRPr sz="1200">
                <a:latin typeface="Arial Narrow" pitchFamily="34" charset="0"/>
              </a:defRPr>
            </a:lvl7pPr>
            <a:lvl8pPr marL="3429000" indent="-228600" eaLnBrk="0" fontAlgn="base" hangingPunct="0">
              <a:spcBef>
                <a:spcPct val="20000"/>
              </a:spcBef>
              <a:spcAft>
                <a:spcPct val="0"/>
              </a:spcAft>
              <a:buChar char="»"/>
              <a:defRPr sz="1200">
                <a:latin typeface="Arial Narrow" pitchFamily="34" charset="0"/>
              </a:defRPr>
            </a:lvl8pPr>
            <a:lvl9pPr marL="3886200" indent="-228600" eaLnBrk="0" fontAlgn="base" hangingPunct="0">
              <a:spcBef>
                <a:spcPct val="20000"/>
              </a:spcBef>
              <a:spcAft>
                <a:spcPct val="0"/>
              </a:spcAft>
              <a:buChar char="»"/>
              <a:defRPr sz="1200">
                <a:latin typeface="Arial Narrow" pitchFamily="34" charset="0"/>
              </a:defRPr>
            </a:lvl9pPr>
          </a:lstStyle>
          <a:p>
            <a:r>
              <a:rPr lang="fr-FR" altLang="fr-FR" dirty="0" smtClean="0"/>
              <a:t>Young </a:t>
            </a:r>
            <a:r>
              <a:rPr lang="fr-FR" altLang="fr-FR" dirty="0" err="1" smtClean="0"/>
              <a:t>Planting</a:t>
            </a:r>
            <a:r>
              <a:rPr lang="fr-FR" altLang="fr-FR" dirty="0" smtClean="0"/>
              <a:t> </a:t>
            </a:r>
            <a:r>
              <a:rPr lang="fr-FR" altLang="fr-FR" dirty="0" err="1"/>
              <a:t>trees</a:t>
            </a:r>
            <a:endParaRPr lang="fr-FR" altLang="fr-FR" dirty="0"/>
          </a:p>
        </p:txBody>
      </p:sp>
    </p:spTree>
    <p:extLst>
      <p:ext uri="{BB962C8B-B14F-4D97-AF65-F5344CB8AC3E}">
        <p14:creationId xmlns:p14="http://schemas.microsoft.com/office/powerpoint/2010/main" xmlns="" val="3381243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80612"/>
            <a:ext cx="9144000" cy="6577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ZoneTexte 2"/>
          <p:cNvSpPr txBox="1"/>
          <p:nvPr/>
        </p:nvSpPr>
        <p:spPr>
          <a:xfrm>
            <a:off x="2272264" y="3974"/>
            <a:ext cx="5682748" cy="369332"/>
          </a:xfrm>
          <a:prstGeom prst="rect">
            <a:avLst/>
          </a:prstGeom>
          <a:noFill/>
        </p:spPr>
        <p:txBody>
          <a:bodyPr wrap="square" rtlCol="0">
            <a:spAutoFit/>
          </a:bodyPr>
          <a:lstStyle/>
          <a:p>
            <a:r>
              <a:rPr lang="fr-FR" dirty="0" smtClean="0"/>
              <a:t>Segmentation and </a:t>
            </a:r>
            <a:r>
              <a:rPr lang="fr-FR" dirty="0" err="1" smtClean="0"/>
              <a:t>object</a:t>
            </a:r>
            <a:r>
              <a:rPr lang="fr-FR" dirty="0" smtClean="0"/>
              <a:t> classification </a:t>
            </a:r>
            <a:r>
              <a:rPr lang="fr-FR" dirty="0" err="1" smtClean="0"/>
              <a:t>with</a:t>
            </a:r>
            <a:r>
              <a:rPr lang="fr-FR" dirty="0" smtClean="0"/>
              <a:t> </a:t>
            </a:r>
            <a:r>
              <a:rPr lang="fr-FR" dirty="0" err="1" smtClean="0"/>
              <a:t>eCognition</a:t>
            </a:r>
            <a:endParaRPr lang="fr-FR" dirty="0"/>
          </a:p>
        </p:txBody>
      </p:sp>
      <p:sp>
        <p:nvSpPr>
          <p:cNvPr id="2" name="Espace réservé du numéro de diapositive 1"/>
          <p:cNvSpPr>
            <a:spLocks noGrp="1"/>
          </p:cNvSpPr>
          <p:nvPr>
            <p:ph type="sldNum" sz="quarter" idx="12"/>
          </p:nvPr>
        </p:nvSpPr>
        <p:spPr/>
        <p:txBody>
          <a:bodyPr/>
          <a:lstStyle/>
          <a:p>
            <a:fld id="{34601A70-DF9C-48F8-877F-AF7B0A041BD8}" type="slidenum">
              <a:rPr lang="fr-FR" smtClean="0"/>
              <a:pPr/>
              <a:t>15</a:t>
            </a:fld>
            <a:endParaRPr lang="fr-FR"/>
          </a:p>
        </p:txBody>
      </p:sp>
      <p:pic>
        <p:nvPicPr>
          <p:cNvPr id="5" name="Image 31" descr="IRSTEA_LOGO.gif"/>
          <p:cNvPicPr>
            <a:picLocks noChangeAspect="1"/>
          </p:cNvPicPr>
          <p:nvPr/>
        </p:nvPicPr>
        <p:blipFill>
          <a:blip r:embed="rId3" cstate="print"/>
          <a:srcRect/>
          <a:stretch>
            <a:fillRect/>
          </a:stretch>
        </p:blipFill>
        <p:spPr bwMode="auto">
          <a:xfrm>
            <a:off x="8244408" y="6021288"/>
            <a:ext cx="1002857" cy="972000"/>
          </a:xfrm>
          <a:prstGeom prst="rect">
            <a:avLst/>
          </a:prstGeom>
          <a:noFill/>
          <a:ln w="9525">
            <a:noFill/>
            <a:miter lim="800000"/>
            <a:headEnd/>
            <a:tailEnd/>
          </a:ln>
        </p:spPr>
      </p:pic>
    </p:spTree>
    <p:extLst>
      <p:ext uri="{BB962C8B-B14F-4D97-AF65-F5344CB8AC3E}">
        <p14:creationId xmlns:p14="http://schemas.microsoft.com/office/powerpoint/2010/main" xmlns="" val="607282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aurent\Pleiade_days\Capturerollfree2D_Chartreus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328" y="1556792"/>
            <a:ext cx="9058607" cy="475252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979712" y="620688"/>
            <a:ext cx="4176464" cy="646331"/>
          </a:xfrm>
          <a:prstGeom prst="rect">
            <a:avLst/>
          </a:prstGeom>
        </p:spPr>
        <p:txBody>
          <a:bodyPr wrap="square">
            <a:spAutoFit/>
          </a:bodyPr>
          <a:lstStyle/>
          <a:p>
            <a:r>
              <a:rPr lang="en-US" dirty="0" err="1"/>
              <a:t>RollFree</a:t>
            </a:r>
            <a:r>
              <a:rPr lang="en-US" dirty="0"/>
              <a:t> 2D simulation </a:t>
            </a:r>
            <a:r>
              <a:rPr lang="en-US" dirty="0" smtClean="0"/>
              <a:t>(Chartreuse)</a:t>
            </a:r>
            <a:r>
              <a:rPr lang="en-US" dirty="0"/>
              <a:t/>
            </a:r>
            <a:br>
              <a:rPr lang="en-US" dirty="0"/>
            </a:br>
            <a:r>
              <a:rPr lang="en-US" dirty="0"/>
              <a:t>DEM Resolution 10m</a:t>
            </a:r>
            <a:endParaRPr lang="fr-FR" dirty="0"/>
          </a:p>
        </p:txBody>
      </p:sp>
    </p:spTree>
    <p:extLst>
      <p:ext uri="{BB962C8B-B14F-4D97-AF65-F5344CB8AC3E}">
        <p14:creationId xmlns:p14="http://schemas.microsoft.com/office/powerpoint/2010/main" xmlns="" val="806531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34601A70-DF9C-48F8-877F-AF7B0A041BD8}" type="slidenum">
              <a:rPr lang="fr-FR" smtClean="0"/>
              <a:pPr/>
              <a:t>17</a:t>
            </a:fld>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098" y="1772816"/>
            <a:ext cx="3011734" cy="355857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59832" y="2243241"/>
            <a:ext cx="3050492" cy="3599471"/>
          </a:xfrm>
          <a:prstGeom prst="rect">
            <a:avLst/>
          </a:prstGeom>
        </p:spPr>
      </p:pic>
      <p:pic>
        <p:nvPicPr>
          <p:cNvPr id="7" name="Image 31" descr="IRSTEA_LOGO.gif"/>
          <p:cNvPicPr>
            <a:picLocks noChangeAspect="1"/>
          </p:cNvPicPr>
          <p:nvPr/>
        </p:nvPicPr>
        <p:blipFill>
          <a:blip r:embed="rId4" cstate="print"/>
          <a:srcRect/>
          <a:stretch>
            <a:fillRect/>
          </a:stretch>
        </p:blipFill>
        <p:spPr bwMode="auto">
          <a:xfrm>
            <a:off x="48098" y="5913384"/>
            <a:ext cx="1002857" cy="972000"/>
          </a:xfrm>
          <a:prstGeom prst="rect">
            <a:avLst/>
          </a:prstGeom>
          <a:noFill/>
          <a:ln w="9525">
            <a:noFill/>
            <a:miter lim="800000"/>
            <a:headEnd/>
            <a:tailEnd/>
          </a:ln>
        </p:spPr>
      </p:pic>
      <p:sp>
        <p:nvSpPr>
          <p:cNvPr id="8" name="Titre 1"/>
          <p:cNvSpPr>
            <a:spLocks noGrp="1"/>
          </p:cNvSpPr>
          <p:nvPr>
            <p:ph type="title"/>
          </p:nvPr>
        </p:nvSpPr>
        <p:spPr>
          <a:xfrm>
            <a:off x="179512" y="98905"/>
            <a:ext cx="8568952" cy="1143000"/>
          </a:xfrm>
        </p:spPr>
        <p:txBody>
          <a:bodyPr>
            <a:normAutofit fontScale="90000"/>
          </a:bodyPr>
          <a:lstStyle/>
          <a:p>
            <a:r>
              <a:rPr lang="fr-FR" dirty="0" err="1" smtClean="0"/>
              <a:t>Rollfree</a:t>
            </a:r>
            <a:r>
              <a:rPr lang="fr-FR" dirty="0" smtClean="0"/>
              <a:t> simulations</a:t>
            </a:r>
            <a:br>
              <a:rPr lang="fr-FR" dirty="0" smtClean="0"/>
            </a:br>
            <a:r>
              <a:rPr lang="fr-FR" dirty="0" smtClean="0"/>
              <a:t>Rockfall </a:t>
            </a:r>
            <a:r>
              <a:rPr lang="fr-FR" dirty="0" err="1" smtClean="0"/>
              <a:t>Hazards</a:t>
            </a:r>
            <a:r>
              <a:rPr lang="fr-FR" dirty="0" smtClean="0"/>
              <a:t> </a:t>
            </a:r>
            <a:r>
              <a:rPr lang="fr-FR" dirty="0" err="1" smtClean="0"/>
              <a:t>Map</a:t>
            </a:r>
            <a:r>
              <a:rPr lang="fr-FR" dirty="0" smtClean="0"/>
              <a:t> (Chartreuse)</a:t>
            </a:r>
            <a:endParaRPr lang="fr-FR" dirty="0"/>
          </a:p>
        </p:txBody>
      </p:sp>
      <p:sp>
        <p:nvSpPr>
          <p:cNvPr id="9" name="Rectangle 8"/>
          <p:cNvSpPr/>
          <p:nvPr/>
        </p:nvSpPr>
        <p:spPr>
          <a:xfrm>
            <a:off x="1115616" y="6528386"/>
            <a:ext cx="2880320" cy="246221"/>
          </a:xfrm>
          <a:prstGeom prst="rect">
            <a:avLst/>
          </a:prstGeom>
        </p:spPr>
        <p:txBody>
          <a:bodyPr wrap="square">
            <a:spAutoFit/>
          </a:bodyPr>
          <a:lstStyle/>
          <a:p>
            <a:pPr algn="r"/>
            <a:r>
              <a:rPr lang="fr-FR" sz="1000" dirty="0"/>
              <a:t>© CNES 2013 et </a:t>
            </a:r>
            <a:r>
              <a:rPr lang="fr-FR" sz="1000" dirty="0" err="1"/>
              <a:t>Astrium</a:t>
            </a:r>
            <a:r>
              <a:rPr lang="fr-FR" sz="1000" dirty="0"/>
              <a:t> Services / Spot Image 2013</a:t>
            </a:r>
          </a:p>
        </p:txBody>
      </p:sp>
      <p:pic>
        <p:nvPicPr>
          <p:cNvPr id="10" name="Imag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10324" y="2685398"/>
            <a:ext cx="3033676" cy="3579627"/>
          </a:xfrm>
          <a:prstGeom prst="rect">
            <a:avLst/>
          </a:prstGeom>
        </p:spPr>
      </p:pic>
    </p:spTree>
    <p:extLst>
      <p:ext uri="{BB962C8B-B14F-4D97-AF65-F5344CB8AC3E}">
        <p14:creationId xmlns:p14="http://schemas.microsoft.com/office/powerpoint/2010/main" xmlns="" val="3943149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3D </a:t>
            </a:r>
            <a:r>
              <a:rPr lang="fr-FR" dirty="0" err="1" smtClean="0"/>
              <a:t>with</a:t>
            </a:r>
            <a:r>
              <a:rPr lang="fr-FR" dirty="0" smtClean="0"/>
              <a:t> Rockyfor3D model  </a:t>
            </a:r>
            <a:endParaRPr lang="fr-FR" dirty="0"/>
          </a:p>
        </p:txBody>
      </p:sp>
      <p:sp>
        <p:nvSpPr>
          <p:cNvPr id="3" name="Espace réservé du contenu 2"/>
          <p:cNvSpPr>
            <a:spLocks noGrp="1"/>
          </p:cNvSpPr>
          <p:nvPr>
            <p:ph idx="1"/>
          </p:nvPr>
        </p:nvSpPr>
        <p:spPr>
          <a:xfrm>
            <a:off x="4290540" y="5222090"/>
            <a:ext cx="3970784" cy="1437059"/>
          </a:xfrm>
        </p:spPr>
        <p:txBody>
          <a:bodyPr>
            <a:normAutofit/>
          </a:bodyPr>
          <a:lstStyle/>
          <a:p>
            <a:r>
              <a:rPr lang="fr-FR" sz="1600" dirty="0"/>
              <a:t>Rockyfor3D </a:t>
            </a:r>
            <a:r>
              <a:rPr lang="fr-FR" sz="1600" dirty="0" smtClean="0"/>
              <a:t>model:</a:t>
            </a:r>
          </a:p>
          <a:p>
            <a:r>
              <a:rPr lang="fr-FR" sz="1600" dirty="0" smtClean="0"/>
              <a:t>Block </a:t>
            </a:r>
            <a:r>
              <a:rPr lang="fr-FR" sz="1600" dirty="0" err="1" smtClean="0"/>
              <a:t>trajectory</a:t>
            </a:r>
            <a:r>
              <a:rPr lang="fr-FR" sz="1600" dirty="0" smtClean="0"/>
              <a:t> </a:t>
            </a:r>
            <a:r>
              <a:rPr lang="fr-FR" sz="1600" dirty="0"/>
              <a:t>3D</a:t>
            </a:r>
            <a:r>
              <a:rPr lang="fr-FR" sz="1600" dirty="0" smtClean="0"/>
              <a:t> simulation (</a:t>
            </a:r>
            <a:r>
              <a:rPr lang="fr-FR" sz="1600" dirty="0" err="1" smtClean="0"/>
              <a:t>vectorial</a:t>
            </a:r>
            <a:r>
              <a:rPr lang="fr-FR" sz="1600" dirty="0" smtClean="0"/>
              <a:t> </a:t>
            </a:r>
            <a:r>
              <a:rPr lang="fr-FR" sz="1600" dirty="0" err="1" smtClean="0"/>
              <a:t>representation</a:t>
            </a:r>
            <a:r>
              <a:rPr lang="fr-FR" sz="1600" dirty="0" smtClean="0"/>
              <a:t> </a:t>
            </a:r>
            <a:r>
              <a:rPr lang="fr-FR" sz="1600" dirty="0"/>
              <a:t>), </a:t>
            </a:r>
            <a:endParaRPr lang="fr-FR" sz="1600" dirty="0" smtClean="0"/>
          </a:p>
          <a:p>
            <a:r>
              <a:rPr lang="fr-FR" sz="1600" dirty="0" err="1" smtClean="0"/>
              <a:t>falls</a:t>
            </a:r>
            <a:r>
              <a:rPr lang="fr-FR" sz="1600" dirty="0" smtClean="0"/>
              <a:t>, </a:t>
            </a:r>
            <a:r>
              <a:rPr lang="fr-FR" sz="1600" dirty="0" err="1" smtClean="0"/>
              <a:t>rebounds</a:t>
            </a:r>
            <a:r>
              <a:rPr lang="fr-FR" sz="1600" dirty="0" smtClean="0"/>
              <a:t> on </a:t>
            </a:r>
            <a:r>
              <a:rPr lang="fr-FR" sz="1600" dirty="0" err="1" smtClean="0"/>
              <a:t>slope</a:t>
            </a:r>
            <a:r>
              <a:rPr lang="fr-FR" sz="1600" dirty="0" smtClean="0"/>
              <a:t>, impacts on </a:t>
            </a:r>
            <a:r>
              <a:rPr lang="fr-FR" sz="1600" dirty="0" err="1" smtClean="0"/>
              <a:t>trees</a:t>
            </a:r>
            <a:endParaRPr lang="fr-FR" sz="1600" dirty="0"/>
          </a:p>
        </p:txBody>
      </p:sp>
      <p:pic>
        <p:nvPicPr>
          <p:cNvPr id="4" name="Imag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052736"/>
            <a:ext cx="4151833" cy="518457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19413" y="2474854"/>
            <a:ext cx="2156519" cy="2747236"/>
          </a:xfrm>
          <a:prstGeom prst="rect">
            <a:avLst/>
          </a:prstGeom>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68479" y="3427732"/>
            <a:ext cx="2775521" cy="186665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14864" y="1307522"/>
            <a:ext cx="2729136" cy="2049470"/>
          </a:xfrm>
          <a:prstGeom prst="rect">
            <a:avLst/>
          </a:prstGeom>
          <a:noFill/>
          <a:ln w="36000">
            <a:solidFill>
              <a:srgbClr val="A4C408"/>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 name="Espace réservé du numéro de diapositive 7"/>
          <p:cNvSpPr>
            <a:spLocks noGrp="1"/>
          </p:cNvSpPr>
          <p:nvPr>
            <p:ph type="sldNum" sz="quarter" idx="12"/>
          </p:nvPr>
        </p:nvSpPr>
        <p:spPr/>
        <p:txBody>
          <a:bodyPr/>
          <a:lstStyle/>
          <a:p>
            <a:fld id="{34601A70-DF9C-48F8-877F-AF7B0A041BD8}" type="slidenum">
              <a:rPr lang="fr-FR" smtClean="0"/>
              <a:pPr/>
              <a:t>18</a:t>
            </a:fld>
            <a:endParaRPr lang="fr-FR"/>
          </a:p>
        </p:txBody>
      </p:sp>
      <p:pic>
        <p:nvPicPr>
          <p:cNvPr id="9" name="Image 31" descr="IRSTEA_LOGO.gif"/>
          <p:cNvPicPr>
            <a:picLocks noChangeAspect="1"/>
          </p:cNvPicPr>
          <p:nvPr/>
        </p:nvPicPr>
        <p:blipFill>
          <a:blip r:embed="rId7" cstate="print"/>
          <a:srcRect/>
          <a:stretch>
            <a:fillRect/>
          </a:stretch>
        </p:blipFill>
        <p:spPr bwMode="auto">
          <a:xfrm>
            <a:off x="-51022" y="5949280"/>
            <a:ext cx="1002857" cy="972000"/>
          </a:xfrm>
          <a:prstGeom prst="rect">
            <a:avLst/>
          </a:prstGeom>
          <a:noFill/>
          <a:ln w="9525">
            <a:noFill/>
            <a:miter lim="800000"/>
            <a:headEnd/>
            <a:tailEnd/>
          </a:ln>
        </p:spPr>
      </p:pic>
    </p:spTree>
    <p:extLst>
      <p:ext uri="{BB962C8B-B14F-4D97-AF65-F5344CB8AC3E}">
        <p14:creationId xmlns:p14="http://schemas.microsoft.com/office/powerpoint/2010/main" xmlns="" val="2509675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09192" y="-1"/>
            <a:ext cx="4551040" cy="683690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98007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3608" y="692696"/>
            <a:ext cx="7848872" cy="6555641"/>
          </a:xfrm>
          <a:prstGeom prst="rect">
            <a:avLst/>
          </a:prstGeom>
          <a:noFill/>
        </p:spPr>
        <p:txBody>
          <a:bodyPr wrap="square" rtlCol="0">
            <a:spAutoFit/>
          </a:bodyPr>
          <a:lstStyle/>
          <a:p>
            <a:r>
              <a:rPr lang="fr-FR" sz="2400" b="1" u="sng" dirty="0" smtClean="0"/>
              <a:t>Définition des domaines d’expertise</a:t>
            </a:r>
          </a:p>
          <a:p>
            <a:endParaRPr lang="fr-FR" sz="2400" b="1" dirty="0" smtClean="0"/>
          </a:p>
          <a:p>
            <a:r>
              <a:rPr lang="fr-FR" sz="2400" b="1" dirty="0" smtClean="0"/>
              <a:t>Contexte scientifique</a:t>
            </a:r>
          </a:p>
          <a:p>
            <a:r>
              <a:rPr lang="fr-FR" sz="2400" b="1" dirty="0" smtClean="0"/>
              <a:t>*suivi de la végétation de montagne </a:t>
            </a:r>
          </a:p>
          <a:p>
            <a:r>
              <a:rPr lang="fr-FR" sz="2400" b="1" dirty="0" smtClean="0"/>
              <a:t>(pelouses, forêts, invasives)</a:t>
            </a:r>
          </a:p>
          <a:p>
            <a:endParaRPr lang="fr-FR" sz="2400" b="1" dirty="0" smtClean="0"/>
          </a:p>
          <a:p>
            <a:r>
              <a:rPr lang="fr-FR" sz="2400" b="1" dirty="0" smtClean="0"/>
              <a:t>* modélisation, cartographie d’aléas </a:t>
            </a:r>
          </a:p>
          <a:p>
            <a:r>
              <a:rPr lang="fr-FR" sz="2400" b="1" dirty="0" smtClean="0"/>
              <a:t>(mouvements gravitaires chute de blocs – avalanches)</a:t>
            </a:r>
          </a:p>
          <a:p>
            <a:endParaRPr lang="fr-FR" sz="2400" b="1" dirty="0" smtClean="0"/>
          </a:p>
          <a:p>
            <a:r>
              <a:rPr lang="fr-FR" sz="2400" b="1" u="sng" dirty="0"/>
              <a:t>Définition Besoins</a:t>
            </a:r>
          </a:p>
          <a:p>
            <a:r>
              <a:rPr lang="fr-FR" sz="2400" b="1" dirty="0" smtClean="0"/>
              <a:t>* Solutions technologiques - Adaptation </a:t>
            </a:r>
          </a:p>
          <a:p>
            <a:r>
              <a:rPr lang="fr-FR" sz="2400" b="1" dirty="0" smtClean="0"/>
              <a:t>*</a:t>
            </a:r>
            <a:r>
              <a:rPr lang="fr-FR" sz="2400" b="1" dirty="0" err="1" smtClean="0"/>
              <a:t>Prospectivedéveloppement</a:t>
            </a:r>
            <a:r>
              <a:rPr lang="fr-FR" sz="2400" b="1" dirty="0" smtClean="0"/>
              <a:t> chaînes acquisition et traitements</a:t>
            </a:r>
          </a:p>
          <a:p>
            <a:r>
              <a:rPr lang="fr-FR" sz="2400" b="1" dirty="0" smtClean="0"/>
              <a:t>*Tests opérationnels – dimensionnement (temps-superficies)</a:t>
            </a:r>
          </a:p>
          <a:p>
            <a:endParaRPr lang="fr-FR" dirty="0" smtClean="0"/>
          </a:p>
          <a:p>
            <a:endParaRPr lang="fr-FR" dirty="0"/>
          </a:p>
        </p:txBody>
      </p:sp>
    </p:spTree>
    <p:extLst>
      <p:ext uri="{BB962C8B-B14F-4D97-AF65-F5344CB8AC3E}">
        <p14:creationId xmlns:p14="http://schemas.microsoft.com/office/powerpoint/2010/main" xmlns="" val="3644082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RockyFor3D simulation</a:t>
            </a:r>
            <a:endParaRPr lang="fr-FR" dirty="0"/>
          </a:p>
        </p:txBody>
      </p:sp>
      <p:pic>
        <p:nvPicPr>
          <p:cNvPr id="1026" name="Picture 2" descr="C:\Laurent\Pleiade_days\rockyFor3D_STHI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348880"/>
            <a:ext cx="3635395" cy="249976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Laurent\Pleiade_days\rockyFor3D_STHIL_profilenlo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35395" y="2359918"/>
            <a:ext cx="5580906" cy="28375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8887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Evenement"/>
          <p:cNvPicPr>
            <a:picLocks noChangeAspect="1" noChangeArrowheads="1"/>
          </p:cNvPicPr>
          <p:nvPr/>
        </p:nvPicPr>
        <p:blipFill>
          <a:blip r:embed="rId3" cstate="print"/>
          <a:srcRect l="26183" t="3168" r="42406"/>
          <a:stretch>
            <a:fillRect/>
          </a:stretch>
        </p:blipFill>
        <p:spPr bwMode="auto">
          <a:xfrm>
            <a:off x="4686126" y="0"/>
            <a:ext cx="3270250" cy="4805363"/>
          </a:xfrm>
          <a:prstGeom prst="rect">
            <a:avLst/>
          </a:prstGeom>
          <a:noFill/>
        </p:spPr>
      </p:pic>
      <p:pic>
        <p:nvPicPr>
          <p:cNvPr id="88070" name="Picture 6" descr="DSC_3449"/>
          <p:cNvPicPr>
            <a:picLocks noChangeAspect="1" noChangeArrowheads="1"/>
          </p:cNvPicPr>
          <p:nvPr/>
        </p:nvPicPr>
        <p:blipFill>
          <a:blip r:embed="rId4" cstate="print">
            <a:lum bright="-20000"/>
          </a:blip>
          <a:srcRect/>
          <a:stretch>
            <a:fillRect/>
          </a:stretch>
        </p:blipFill>
        <p:spPr bwMode="auto">
          <a:xfrm>
            <a:off x="2904554" y="3501008"/>
            <a:ext cx="1595438" cy="2402682"/>
          </a:xfrm>
          <a:prstGeom prst="rect">
            <a:avLst/>
          </a:prstGeom>
          <a:noFill/>
        </p:spPr>
      </p:pic>
      <p:pic>
        <p:nvPicPr>
          <p:cNvPr id="5" name="Picture 5" descr="50 et ligne denergie 28"/>
          <p:cNvPicPr>
            <a:picLocks noChangeAspect="1" noChangeArrowheads="1"/>
          </p:cNvPicPr>
          <p:nvPr/>
        </p:nvPicPr>
        <p:blipFill>
          <a:blip r:embed="rId5" cstate="print"/>
          <a:srcRect l="20830" r="20967"/>
          <a:stretch>
            <a:fillRect/>
          </a:stretch>
        </p:blipFill>
        <p:spPr bwMode="auto">
          <a:xfrm>
            <a:off x="4860032" y="4702349"/>
            <a:ext cx="2428472" cy="1988840"/>
          </a:xfrm>
          <a:prstGeom prst="rect">
            <a:avLst/>
          </a:prstGeom>
          <a:noFill/>
        </p:spPr>
      </p:pic>
      <p:pic>
        <p:nvPicPr>
          <p:cNvPr id="6" name="Imag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1145"/>
            <a:ext cx="3511475" cy="3480727"/>
          </a:xfrm>
          <a:prstGeom prst="rect">
            <a:avLst/>
          </a:prstGeom>
        </p:spPr>
      </p:pic>
      <p:sp>
        <p:nvSpPr>
          <p:cNvPr id="7" name="Rectangle 6"/>
          <p:cNvSpPr/>
          <p:nvPr/>
        </p:nvSpPr>
        <p:spPr>
          <a:xfrm>
            <a:off x="611560" y="5468085"/>
            <a:ext cx="1409360" cy="246221"/>
          </a:xfrm>
          <a:prstGeom prst="rect">
            <a:avLst/>
          </a:prstGeom>
        </p:spPr>
        <p:txBody>
          <a:bodyPr wrap="none">
            <a:spAutoFit/>
          </a:bodyPr>
          <a:lstStyle/>
          <a:p>
            <a:r>
              <a:rPr lang="fr-FR" sz="1000" dirty="0" err="1" smtClean="0"/>
              <a:t>Source:laprovence.com</a:t>
            </a:r>
            <a:endParaRPr lang="fr-FR" sz="1000" dirty="0"/>
          </a:p>
        </p:txBody>
      </p:sp>
      <p:pic>
        <p:nvPicPr>
          <p:cNvPr id="8" name="Picture 2" descr="http://www.hauteprovenceinfo.com/uploads/ftp/picture_2014_02_24_22_04_56.jpe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3491872"/>
            <a:ext cx="2830546" cy="188029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ZoneTexte 8"/>
          <p:cNvSpPr txBox="1"/>
          <p:nvPr/>
        </p:nvSpPr>
        <p:spPr>
          <a:xfrm>
            <a:off x="2646364" y="6019279"/>
            <a:ext cx="1882247" cy="246221"/>
          </a:xfrm>
          <a:prstGeom prst="rect">
            <a:avLst/>
          </a:prstGeom>
          <a:noFill/>
        </p:spPr>
        <p:txBody>
          <a:bodyPr wrap="none" rtlCol="0">
            <a:spAutoFit/>
          </a:bodyPr>
          <a:lstStyle/>
          <a:p>
            <a:r>
              <a:rPr lang="fr-FR" sz="1000" dirty="0" smtClean="0">
                <a:solidFill>
                  <a:prstClr val="black"/>
                </a:solidFill>
                <a:latin typeface="Calibri"/>
              </a:rPr>
              <a:t>Source: hauteprovenceinfo.com </a:t>
            </a:r>
            <a:endParaRPr lang="fr-FR" sz="1000" dirty="0">
              <a:solidFill>
                <a:prstClr val="black"/>
              </a:solidFill>
              <a:latin typeface="Calibri"/>
            </a:endParaRPr>
          </a:p>
        </p:txBody>
      </p:sp>
    </p:spTree>
    <p:extLst>
      <p:ext uri="{BB962C8B-B14F-4D97-AF65-F5344CB8AC3E}">
        <p14:creationId xmlns:p14="http://schemas.microsoft.com/office/powerpoint/2010/main" xmlns="" val="32856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876"/>
            <a:ext cx="2976331" cy="22322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6330" y="6876"/>
            <a:ext cx="2976331" cy="22322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86403" y="-27384"/>
            <a:ext cx="2850093" cy="21287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3446" y="2564904"/>
            <a:ext cx="5531550" cy="2862322"/>
          </a:xfrm>
          <a:prstGeom prst="rect">
            <a:avLst/>
          </a:prstGeom>
        </p:spPr>
        <p:txBody>
          <a:bodyPr wrap="square">
            <a:spAutoFit/>
          </a:bodyPr>
          <a:lstStyle/>
          <a:p>
            <a:r>
              <a:rPr lang="en-GB" dirty="0" smtClean="0"/>
              <a:t>Val </a:t>
            </a:r>
            <a:r>
              <a:rPr lang="en-GB" dirty="0" err="1" smtClean="0"/>
              <a:t>Drôme</a:t>
            </a:r>
            <a:endParaRPr lang="en-GB" dirty="0" smtClean="0"/>
          </a:p>
          <a:p>
            <a:endParaRPr lang="en-GB" dirty="0" smtClean="0"/>
          </a:p>
          <a:p>
            <a:r>
              <a:rPr lang="en-GB" dirty="0" err="1" smtClean="0"/>
              <a:t>Arbres</a:t>
            </a:r>
            <a:r>
              <a:rPr lang="en-GB" dirty="0" smtClean="0"/>
              <a:t> </a:t>
            </a:r>
            <a:r>
              <a:rPr lang="en-GB" dirty="0" err="1" smtClean="0"/>
              <a:t>abattus</a:t>
            </a:r>
            <a:r>
              <a:rPr lang="en-GB" dirty="0" smtClean="0"/>
              <a:t> en </a:t>
            </a:r>
            <a:r>
              <a:rPr lang="en-GB" dirty="0" err="1" smtClean="0"/>
              <a:t>diagonale</a:t>
            </a:r>
            <a:r>
              <a:rPr lang="en-GB" dirty="0" smtClean="0"/>
              <a:t> </a:t>
            </a:r>
            <a:r>
              <a:rPr lang="en-GB" dirty="0" err="1" smtClean="0"/>
              <a:t>fixés</a:t>
            </a:r>
            <a:r>
              <a:rPr lang="en-GB" dirty="0" smtClean="0"/>
              <a:t> </a:t>
            </a:r>
            <a:r>
              <a:rPr lang="en-GB" dirty="0" err="1" smtClean="0"/>
              <a:t>sur</a:t>
            </a:r>
            <a:r>
              <a:rPr lang="en-GB" dirty="0" smtClean="0"/>
              <a:t> des </a:t>
            </a:r>
            <a:r>
              <a:rPr lang="en-GB" dirty="0" err="1" smtClean="0"/>
              <a:t>souches</a:t>
            </a:r>
            <a:r>
              <a:rPr lang="en-GB" dirty="0" smtClean="0"/>
              <a:t> </a:t>
            </a:r>
            <a:r>
              <a:rPr lang="en-GB" dirty="0" err="1" smtClean="0"/>
              <a:t>hautes</a:t>
            </a:r>
            <a:endParaRPr lang="en-GB" dirty="0" smtClean="0"/>
          </a:p>
          <a:p>
            <a:endParaRPr lang="en-GB" dirty="0" smtClean="0"/>
          </a:p>
          <a:p>
            <a:r>
              <a:rPr lang="en-GB" dirty="0" smtClean="0"/>
              <a:t>Usage </a:t>
            </a:r>
            <a:r>
              <a:rPr lang="en-GB" dirty="0" err="1" smtClean="0"/>
              <a:t>d’ouvrages</a:t>
            </a:r>
            <a:r>
              <a:rPr lang="en-GB" dirty="0" smtClean="0"/>
              <a:t> </a:t>
            </a:r>
            <a:r>
              <a:rPr lang="en-GB" dirty="0" err="1" smtClean="0"/>
              <a:t>d’ingéniérie</a:t>
            </a:r>
            <a:r>
              <a:rPr lang="en-GB" dirty="0" smtClean="0"/>
              <a:t> </a:t>
            </a:r>
            <a:r>
              <a:rPr lang="en-GB" dirty="0" err="1" smtClean="0"/>
              <a:t>écologique</a:t>
            </a:r>
            <a:r>
              <a:rPr lang="en-GB" dirty="0" smtClean="0"/>
              <a:t>  </a:t>
            </a:r>
          </a:p>
          <a:p>
            <a:r>
              <a:rPr lang="en-GB" dirty="0" err="1" smtClean="0"/>
              <a:t>Treenet</a:t>
            </a:r>
            <a:r>
              <a:rPr lang="en-GB" dirty="0" smtClean="0"/>
              <a:t> et </a:t>
            </a:r>
            <a:r>
              <a:rPr lang="en-GB" dirty="0" err="1" smtClean="0"/>
              <a:t>Fasnet</a:t>
            </a:r>
            <a:r>
              <a:rPr lang="en-GB" dirty="0" smtClean="0"/>
              <a:t> : </a:t>
            </a:r>
          </a:p>
          <a:p>
            <a:r>
              <a:rPr lang="en-GB" dirty="0" smtClean="0"/>
              <a:t>filets </a:t>
            </a:r>
            <a:r>
              <a:rPr lang="en-GB" dirty="0" err="1" smtClean="0"/>
              <a:t>tendus</a:t>
            </a:r>
            <a:r>
              <a:rPr lang="en-GB" dirty="0" smtClean="0"/>
              <a:t> entre les </a:t>
            </a:r>
            <a:r>
              <a:rPr lang="en-GB" dirty="0" err="1" smtClean="0"/>
              <a:t>arbres</a:t>
            </a:r>
            <a:r>
              <a:rPr lang="en-GB" dirty="0" smtClean="0"/>
              <a:t>, </a:t>
            </a:r>
          </a:p>
          <a:p>
            <a:r>
              <a:rPr lang="en-GB" dirty="0" err="1" smtClean="0"/>
              <a:t>remplissage</a:t>
            </a:r>
            <a:r>
              <a:rPr lang="en-GB" dirty="0" smtClean="0"/>
              <a:t> branches –</a:t>
            </a:r>
            <a:r>
              <a:rPr lang="en-GB" dirty="0" err="1" smtClean="0"/>
              <a:t>amortisseur</a:t>
            </a:r>
            <a:r>
              <a:rPr lang="en-GB" dirty="0" smtClean="0"/>
              <a:t> </a:t>
            </a:r>
            <a:r>
              <a:rPr lang="en-GB" dirty="0" err="1" smtClean="0"/>
              <a:t>energie</a:t>
            </a:r>
            <a:endParaRPr lang="en-GB" dirty="0" smtClean="0"/>
          </a:p>
          <a:p>
            <a:r>
              <a:rPr lang="en-GB" dirty="0" err="1" smtClean="0"/>
              <a:t>Ancrage</a:t>
            </a:r>
            <a:r>
              <a:rPr lang="en-GB" dirty="0" smtClean="0"/>
              <a:t> de bloc instable</a:t>
            </a:r>
          </a:p>
          <a:p>
            <a:endParaRPr lang="fr-FR" dirty="0"/>
          </a:p>
        </p:txBody>
      </p:sp>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04248" y="2176312"/>
            <a:ext cx="2235660" cy="298088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057"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04248" y="5161359"/>
            <a:ext cx="2295525" cy="17240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12572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lum bright="2000"/>
            <a:extLst>
              <a:ext uri="{28A0092B-C50C-407E-A947-70E740481C1C}">
                <a14:useLocalDpi xmlns:a14="http://schemas.microsoft.com/office/drawing/2010/main" xmlns="" val="0"/>
              </a:ext>
            </a:extLst>
          </a:blip>
          <a:srcRect/>
          <a:stretch>
            <a:fillRect/>
          </a:stretch>
        </p:blipFill>
        <p:spPr bwMode="auto">
          <a:xfrm>
            <a:off x="683568" y="404664"/>
            <a:ext cx="3686175" cy="2466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l="14552" t="42624" r="2745" b="27122"/>
          <a:stretch>
            <a:fillRect/>
          </a:stretch>
        </p:blipFill>
        <p:spPr bwMode="auto">
          <a:xfrm>
            <a:off x="3855905" y="5013176"/>
            <a:ext cx="5048250" cy="1476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4"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l="7516" t="32805" r="18567" b="31476"/>
          <a:stretch>
            <a:fillRect/>
          </a:stretch>
        </p:blipFill>
        <p:spPr bwMode="auto">
          <a:xfrm>
            <a:off x="3932105" y="3187055"/>
            <a:ext cx="4972050" cy="1924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5"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3751" y="3152781"/>
            <a:ext cx="3105150" cy="3429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0092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2000" y="32797"/>
            <a:ext cx="7010400" cy="284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8682" y="3573016"/>
            <a:ext cx="2179136" cy="19682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4"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83968" y="3446017"/>
            <a:ext cx="4611688" cy="2236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ZoneTexte 1"/>
          <p:cNvSpPr txBox="1"/>
          <p:nvPr/>
        </p:nvSpPr>
        <p:spPr>
          <a:xfrm>
            <a:off x="107504" y="2852936"/>
            <a:ext cx="4584717" cy="646331"/>
          </a:xfrm>
          <a:prstGeom prst="rect">
            <a:avLst/>
          </a:prstGeom>
          <a:noFill/>
        </p:spPr>
        <p:txBody>
          <a:bodyPr wrap="none" rtlCol="0">
            <a:spAutoFit/>
          </a:bodyPr>
          <a:lstStyle/>
          <a:p>
            <a:r>
              <a:rPr lang="fr-FR" dirty="0" smtClean="0"/>
              <a:t>Route coupée par un dépôt de lave torrentielle</a:t>
            </a:r>
          </a:p>
          <a:p>
            <a:r>
              <a:rPr lang="fr-FR" dirty="0" smtClean="0"/>
              <a:t>Col du Tourmalet</a:t>
            </a:r>
            <a:endParaRPr lang="fr-FR" dirty="0"/>
          </a:p>
        </p:txBody>
      </p:sp>
      <p:sp>
        <p:nvSpPr>
          <p:cNvPr id="3" name="ZoneTexte 2"/>
          <p:cNvSpPr txBox="1"/>
          <p:nvPr/>
        </p:nvSpPr>
        <p:spPr>
          <a:xfrm>
            <a:off x="5580112" y="2852936"/>
            <a:ext cx="3106043" cy="646331"/>
          </a:xfrm>
          <a:prstGeom prst="rect">
            <a:avLst/>
          </a:prstGeom>
          <a:noFill/>
        </p:spPr>
        <p:txBody>
          <a:bodyPr wrap="none" rtlCol="0">
            <a:spAutoFit/>
          </a:bodyPr>
          <a:lstStyle/>
          <a:p>
            <a:r>
              <a:rPr lang="fr-FR" dirty="0" smtClean="0"/>
              <a:t>Maison emportée par une crue</a:t>
            </a:r>
          </a:p>
          <a:p>
            <a:r>
              <a:rPr lang="fr-FR" dirty="0" smtClean="0"/>
              <a:t>Barège juin 2013</a:t>
            </a:r>
          </a:p>
        </p:txBody>
      </p:sp>
      <p:sp>
        <p:nvSpPr>
          <p:cNvPr id="4" name="ZoneTexte 3"/>
          <p:cNvSpPr txBox="1"/>
          <p:nvPr/>
        </p:nvSpPr>
        <p:spPr>
          <a:xfrm>
            <a:off x="179512" y="5589240"/>
            <a:ext cx="3557384" cy="646331"/>
          </a:xfrm>
          <a:prstGeom prst="rect">
            <a:avLst/>
          </a:prstGeom>
          <a:noFill/>
        </p:spPr>
        <p:txBody>
          <a:bodyPr wrap="none" rtlCol="0">
            <a:spAutoFit/>
          </a:bodyPr>
          <a:lstStyle/>
          <a:p>
            <a:r>
              <a:rPr lang="fr-FR" dirty="0" err="1" smtClean="0"/>
              <a:t>LiDAR</a:t>
            </a:r>
            <a:r>
              <a:rPr lang="fr-FR" dirty="0" smtClean="0"/>
              <a:t> terrestre suivi éboulis Vercors</a:t>
            </a:r>
          </a:p>
          <a:p>
            <a:r>
              <a:rPr lang="fr-FR" dirty="0" smtClean="0"/>
              <a:t>Photo: </a:t>
            </a:r>
            <a:r>
              <a:rPr lang="fr-FR" dirty="0" err="1" smtClean="0"/>
              <a:t>Jaboyedoff</a:t>
            </a:r>
            <a:r>
              <a:rPr lang="fr-FR" dirty="0" smtClean="0"/>
              <a:t> M.</a:t>
            </a:r>
            <a:endParaRPr lang="fr-FR" dirty="0"/>
          </a:p>
        </p:txBody>
      </p:sp>
      <p:sp>
        <p:nvSpPr>
          <p:cNvPr id="5" name="ZoneTexte 4"/>
          <p:cNvSpPr txBox="1"/>
          <p:nvPr/>
        </p:nvSpPr>
        <p:spPr>
          <a:xfrm>
            <a:off x="4139952" y="5589240"/>
            <a:ext cx="4301499" cy="1200329"/>
          </a:xfrm>
          <a:prstGeom prst="rect">
            <a:avLst/>
          </a:prstGeom>
          <a:noFill/>
        </p:spPr>
        <p:txBody>
          <a:bodyPr wrap="none" rtlCol="0">
            <a:spAutoFit/>
          </a:bodyPr>
          <a:lstStyle/>
          <a:p>
            <a:r>
              <a:rPr lang="fr-FR" dirty="0" smtClean="0"/>
              <a:t>Géométrie des vues (bleu)</a:t>
            </a:r>
          </a:p>
          <a:p>
            <a:r>
              <a:rPr lang="fr-FR" dirty="0" smtClean="0"/>
              <a:t>et répartition des points de contrôle (cibles)</a:t>
            </a:r>
          </a:p>
          <a:p>
            <a:r>
              <a:rPr lang="fr-FR" dirty="0" smtClean="0"/>
              <a:t>Tronçon de 100m (massif de Chartreuse)</a:t>
            </a:r>
          </a:p>
          <a:p>
            <a:r>
              <a:rPr lang="fr-FR" dirty="0" smtClean="0"/>
              <a:t>Source : </a:t>
            </a:r>
            <a:r>
              <a:rPr lang="fr-FR" dirty="0" err="1" smtClean="0"/>
              <a:t>Spitoni</a:t>
            </a:r>
            <a:r>
              <a:rPr lang="fr-FR" dirty="0" smtClean="0"/>
              <a:t> M. 2014</a:t>
            </a:r>
            <a:endParaRPr lang="fr-FR" dirty="0"/>
          </a:p>
        </p:txBody>
      </p:sp>
    </p:spTree>
    <p:extLst>
      <p:ext uri="{BB962C8B-B14F-4D97-AF65-F5344CB8AC3E}">
        <p14:creationId xmlns:p14="http://schemas.microsoft.com/office/powerpoint/2010/main" xmlns="" val="1672365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9565" y="6008340"/>
            <a:ext cx="6886575" cy="657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832" y="620688"/>
            <a:ext cx="8898513" cy="5073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29005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2" y="23537"/>
            <a:ext cx="7562850" cy="6334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805" y="6419788"/>
            <a:ext cx="587692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94702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1293813" y="857250"/>
            <a:ext cx="7542212" cy="514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Clr>
                <a:srgbClr val="000000"/>
              </a:buClr>
              <a:buSzPct val="100000"/>
              <a:buFont typeface="Times New Roman" pitchFamily="16" charset="0"/>
              <a:buNone/>
            </a:pPr>
            <a:r>
              <a:rPr lang="fr-FR" sz="2800">
                <a:solidFill>
                  <a:srgbClr val="003A80"/>
                </a:solidFill>
              </a:rPr>
              <a:t>La problématique</a:t>
            </a:r>
          </a:p>
        </p:txBody>
      </p:sp>
      <p:sp>
        <p:nvSpPr>
          <p:cNvPr id="9218" name="Text Box 2"/>
          <p:cNvSpPr txBox="1">
            <a:spLocks noChangeArrowheads="1"/>
          </p:cNvSpPr>
          <p:nvPr/>
        </p:nvSpPr>
        <p:spPr bwMode="auto">
          <a:xfrm>
            <a:off x="1293813" y="1828800"/>
            <a:ext cx="7542212" cy="441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9219" name="Text Box 3"/>
          <p:cNvSpPr txBox="1">
            <a:spLocks noChangeArrowheads="1"/>
          </p:cNvSpPr>
          <p:nvPr/>
        </p:nvSpPr>
        <p:spPr bwMode="auto">
          <a:xfrm>
            <a:off x="1428750" y="1528763"/>
            <a:ext cx="6535738" cy="4584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279400">
              <a:tabLst>
                <a:tab pos="279400" algn="l"/>
                <a:tab pos="1193800" algn="l"/>
                <a:tab pos="2108200" algn="l"/>
                <a:tab pos="3022600" algn="l"/>
                <a:tab pos="3937000" algn="l"/>
                <a:tab pos="4851400" algn="l"/>
                <a:tab pos="5765800" algn="l"/>
                <a:tab pos="6680200" algn="l"/>
                <a:tab pos="7594600" algn="l"/>
                <a:tab pos="8509000" algn="l"/>
                <a:tab pos="9423400" algn="l"/>
                <a:tab pos="10337800" algn="l"/>
              </a:tabLst>
              <a:defRPr>
                <a:solidFill>
                  <a:srgbClr val="000000"/>
                </a:solidFill>
                <a:latin typeface="Arial" charset="0"/>
                <a:cs typeface="Arial" charset="0"/>
              </a:defRPr>
            </a:lvl1pPr>
            <a:lvl2pPr marL="277813">
              <a:tabLst>
                <a:tab pos="279400" algn="l"/>
                <a:tab pos="1193800" algn="l"/>
                <a:tab pos="2108200" algn="l"/>
                <a:tab pos="3022600" algn="l"/>
                <a:tab pos="3937000" algn="l"/>
                <a:tab pos="4851400" algn="l"/>
                <a:tab pos="5765800" algn="l"/>
                <a:tab pos="6680200" algn="l"/>
                <a:tab pos="7594600" algn="l"/>
                <a:tab pos="8509000" algn="l"/>
                <a:tab pos="9423400" algn="l"/>
                <a:tab pos="10337800" algn="l"/>
              </a:tabLst>
              <a:defRPr>
                <a:solidFill>
                  <a:srgbClr val="000000"/>
                </a:solidFill>
                <a:latin typeface="Arial" charset="0"/>
                <a:cs typeface="Arial" charset="0"/>
              </a:defRPr>
            </a:lvl2pPr>
            <a:lvl3pPr>
              <a:tabLst>
                <a:tab pos="279400" algn="l"/>
                <a:tab pos="1193800" algn="l"/>
                <a:tab pos="2108200" algn="l"/>
                <a:tab pos="3022600" algn="l"/>
                <a:tab pos="3937000" algn="l"/>
                <a:tab pos="4851400" algn="l"/>
                <a:tab pos="5765800" algn="l"/>
                <a:tab pos="6680200" algn="l"/>
                <a:tab pos="7594600" algn="l"/>
                <a:tab pos="8509000" algn="l"/>
                <a:tab pos="9423400" algn="l"/>
                <a:tab pos="10337800" algn="l"/>
              </a:tabLst>
              <a:defRPr>
                <a:solidFill>
                  <a:srgbClr val="000000"/>
                </a:solidFill>
                <a:latin typeface="Arial" charset="0"/>
                <a:cs typeface="Arial" charset="0"/>
              </a:defRPr>
            </a:lvl3pPr>
            <a:lvl4pPr>
              <a:tabLst>
                <a:tab pos="279400" algn="l"/>
                <a:tab pos="1193800" algn="l"/>
                <a:tab pos="2108200" algn="l"/>
                <a:tab pos="3022600" algn="l"/>
                <a:tab pos="3937000" algn="l"/>
                <a:tab pos="4851400" algn="l"/>
                <a:tab pos="5765800" algn="l"/>
                <a:tab pos="6680200" algn="l"/>
                <a:tab pos="7594600" algn="l"/>
                <a:tab pos="8509000" algn="l"/>
                <a:tab pos="9423400" algn="l"/>
                <a:tab pos="10337800" algn="l"/>
              </a:tabLst>
              <a:defRPr>
                <a:solidFill>
                  <a:srgbClr val="000000"/>
                </a:solidFill>
                <a:latin typeface="Arial" charset="0"/>
                <a:cs typeface="Arial" charset="0"/>
              </a:defRPr>
            </a:lvl4pPr>
            <a:lvl5pPr>
              <a:tabLst>
                <a:tab pos="279400" algn="l"/>
                <a:tab pos="1193800" algn="l"/>
                <a:tab pos="2108200" algn="l"/>
                <a:tab pos="3022600" algn="l"/>
                <a:tab pos="3937000" algn="l"/>
                <a:tab pos="4851400" algn="l"/>
                <a:tab pos="5765800" algn="l"/>
                <a:tab pos="6680200" algn="l"/>
                <a:tab pos="7594600" algn="l"/>
                <a:tab pos="8509000" algn="l"/>
                <a:tab pos="9423400" algn="l"/>
                <a:tab pos="103378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279400" algn="l"/>
                <a:tab pos="1193800" algn="l"/>
                <a:tab pos="2108200" algn="l"/>
                <a:tab pos="3022600" algn="l"/>
                <a:tab pos="3937000" algn="l"/>
                <a:tab pos="4851400" algn="l"/>
                <a:tab pos="5765800" algn="l"/>
                <a:tab pos="6680200" algn="l"/>
                <a:tab pos="7594600" algn="l"/>
                <a:tab pos="8509000" algn="l"/>
                <a:tab pos="9423400" algn="l"/>
                <a:tab pos="103378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279400" algn="l"/>
                <a:tab pos="1193800" algn="l"/>
                <a:tab pos="2108200" algn="l"/>
                <a:tab pos="3022600" algn="l"/>
                <a:tab pos="3937000" algn="l"/>
                <a:tab pos="4851400" algn="l"/>
                <a:tab pos="5765800" algn="l"/>
                <a:tab pos="6680200" algn="l"/>
                <a:tab pos="7594600" algn="l"/>
                <a:tab pos="8509000" algn="l"/>
                <a:tab pos="9423400" algn="l"/>
                <a:tab pos="103378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279400" algn="l"/>
                <a:tab pos="1193800" algn="l"/>
                <a:tab pos="2108200" algn="l"/>
                <a:tab pos="3022600" algn="l"/>
                <a:tab pos="3937000" algn="l"/>
                <a:tab pos="4851400" algn="l"/>
                <a:tab pos="5765800" algn="l"/>
                <a:tab pos="6680200" algn="l"/>
                <a:tab pos="7594600" algn="l"/>
                <a:tab pos="8509000" algn="l"/>
                <a:tab pos="9423400" algn="l"/>
                <a:tab pos="103378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279400" algn="l"/>
                <a:tab pos="1193800" algn="l"/>
                <a:tab pos="2108200" algn="l"/>
                <a:tab pos="3022600" algn="l"/>
                <a:tab pos="3937000" algn="l"/>
                <a:tab pos="4851400" algn="l"/>
                <a:tab pos="5765800" algn="l"/>
                <a:tab pos="6680200" algn="l"/>
                <a:tab pos="7594600" algn="l"/>
                <a:tab pos="8509000" algn="l"/>
                <a:tab pos="9423400" algn="l"/>
                <a:tab pos="10337800" algn="l"/>
              </a:tabLst>
              <a:defRPr>
                <a:solidFill>
                  <a:srgbClr val="000000"/>
                </a:solidFill>
                <a:latin typeface="Arial" charset="0"/>
                <a:cs typeface="Arial" charset="0"/>
              </a:defRPr>
            </a:lvl9pPr>
          </a:lstStyle>
          <a:p>
            <a:pPr defTabSz="449263" eaLnBrk="0" fontAlgn="base" hangingPunct="0">
              <a:spcBef>
                <a:spcPts val="850"/>
              </a:spcBef>
              <a:spcAft>
                <a:spcPct val="0"/>
              </a:spcAft>
              <a:buSzPct val="100000"/>
            </a:pPr>
            <a:r>
              <a:rPr lang="fr-FR" sz="2000">
                <a:solidFill>
                  <a:srgbClr val="5F7A3C"/>
                </a:solidFill>
              </a:rPr>
              <a:t>Cartographie de la ressource</a:t>
            </a:r>
          </a:p>
          <a:p>
            <a:pPr lvl="1" defTabSz="449263" eaLnBrk="0" fontAlgn="base" hangingPunct="0">
              <a:spcBef>
                <a:spcPts val="850"/>
              </a:spcBef>
              <a:spcAft>
                <a:spcPct val="0"/>
              </a:spcAft>
              <a:buClr>
                <a:srgbClr val="003A80"/>
              </a:buClr>
              <a:buSzPct val="45000"/>
              <a:buFont typeface="Wingdings" charset="2"/>
              <a:buChar char=""/>
            </a:pPr>
            <a:r>
              <a:rPr lang="fr-FR">
                <a:solidFill>
                  <a:srgbClr val="003A81"/>
                </a:solidFill>
              </a:rPr>
              <a:t> Les données disponibles actuellement ne répondent pas aux enjeux de mobilisation du bois</a:t>
            </a:r>
          </a:p>
          <a:p>
            <a:pPr defTabSz="449263" eaLnBrk="0" fontAlgn="base" hangingPunct="0">
              <a:spcBef>
                <a:spcPts val="850"/>
              </a:spcBef>
              <a:spcAft>
                <a:spcPct val="0"/>
              </a:spcAft>
            </a:pPr>
            <a:endParaRPr lang="fr-FR" sz="2000">
              <a:solidFill>
                <a:srgbClr val="003A81"/>
              </a:solidFill>
            </a:endParaRPr>
          </a:p>
        </p:txBody>
      </p:sp>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11900" y="3689350"/>
            <a:ext cx="2778125" cy="3070225"/>
          </a:xfrm>
          <a:prstGeom prst="rect">
            <a:avLst/>
          </a:prstGeom>
          <a:noFill/>
          <a:ln w="36000">
            <a:solidFill>
              <a:srgbClr val="80808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221" name="Text Box 5"/>
          <p:cNvSpPr txBox="1">
            <a:spLocks noChangeArrowheads="1"/>
          </p:cNvSpPr>
          <p:nvPr/>
        </p:nvSpPr>
        <p:spPr bwMode="auto">
          <a:xfrm>
            <a:off x="6283325" y="2744788"/>
            <a:ext cx="2806700" cy="809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ct val="0"/>
              </a:spcBef>
              <a:spcAft>
                <a:spcPct val="0"/>
              </a:spcAft>
              <a:buClr>
                <a:srgbClr val="000000"/>
              </a:buClr>
              <a:buSzPct val="100000"/>
              <a:buFont typeface="Times New Roman" pitchFamily="16" charset="0"/>
              <a:buNone/>
            </a:pPr>
            <a:r>
              <a:rPr lang="fr-FR" b="1"/>
              <a:t>Orthophoto</a:t>
            </a:r>
          </a:p>
          <a:p>
            <a:pPr defTabSz="449263" fontAlgn="base">
              <a:spcBef>
                <a:spcPct val="0"/>
              </a:spcBef>
              <a:spcAft>
                <a:spcPct val="0"/>
              </a:spcAft>
              <a:buClr>
                <a:srgbClr val="000000"/>
              </a:buClr>
              <a:buSzPct val="100000"/>
              <a:buFont typeface="Times New Roman" pitchFamily="16" charset="0"/>
              <a:buNone/>
            </a:pPr>
            <a:r>
              <a:rPr lang="fr-FR"/>
              <a:t>Description </a:t>
            </a:r>
            <a:r>
              <a:rPr lang="fr-FR" i="1"/>
              <a:t>qualitative</a:t>
            </a:r>
            <a:r>
              <a:rPr lang="fr-FR"/>
              <a:t> continue</a:t>
            </a:r>
            <a:r>
              <a:rPr lang="fr-FR" sz="1400"/>
              <a:t> (BD ORTHO® IGN)</a:t>
            </a:r>
          </a:p>
        </p:txBody>
      </p:sp>
      <p:pic>
        <p:nvPicPr>
          <p:cNvPr id="9222"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4788" y="3657600"/>
            <a:ext cx="2863850" cy="3057525"/>
          </a:xfrm>
          <a:prstGeom prst="rect">
            <a:avLst/>
          </a:prstGeom>
          <a:noFill/>
          <a:ln w="36000">
            <a:solidFill>
              <a:srgbClr val="80808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223" name="Text Box 7"/>
          <p:cNvSpPr txBox="1">
            <a:spLocks noChangeArrowheads="1"/>
          </p:cNvSpPr>
          <p:nvPr/>
        </p:nvSpPr>
        <p:spPr bwMode="auto">
          <a:xfrm>
            <a:off x="234950" y="2925763"/>
            <a:ext cx="2806700" cy="809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ct val="0"/>
              </a:spcBef>
              <a:spcAft>
                <a:spcPct val="0"/>
              </a:spcAft>
              <a:buClr>
                <a:srgbClr val="000000"/>
              </a:buClr>
              <a:buSzPct val="100000"/>
              <a:buFont typeface="Times New Roman" pitchFamily="16" charset="0"/>
              <a:buNone/>
            </a:pPr>
            <a:r>
              <a:rPr lang="fr-FR" b="1"/>
              <a:t>Hauteur de la canopée</a:t>
            </a:r>
          </a:p>
          <a:p>
            <a:pPr defTabSz="449263" fontAlgn="base">
              <a:spcBef>
                <a:spcPct val="0"/>
              </a:spcBef>
              <a:spcAft>
                <a:spcPct val="0"/>
              </a:spcAft>
              <a:buClr>
                <a:srgbClr val="000000"/>
              </a:buClr>
              <a:buSzPct val="100000"/>
              <a:buFont typeface="Times New Roman" pitchFamily="16" charset="0"/>
              <a:buNone/>
            </a:pPr>
            <a:r>
              <a:rPr lang="fr-FR"/>
              <a:t>LiDAR</a:t>
            </a:r>
          </a:p>
        </p:txBody>
      </p:sp>
    </p:spTree>
    <p:extLst>
      <p:ext uri="{BB962C8B-B14F-4D97-AF65-F5344CB8AC3E}">
        <p14:creationId xmlns:p14="http://schemas.microsoft.com/office/powerpoint/2010/main" xmlns="" val="2713240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45013" y="3352800"/>
            <a:ext cx="4949825" cy="37163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266" name="Text Box 2"/>
          <p:cNvSpPr txBox="1">
            <a:spLocks noChangeArrowheads="1"/>
          </p:cNvSpPr>
          <p:nvPr/>
        </p:nvSpPr>
        <p:spPr bwMode="auto">
          <a:xfrm>
            <a:off x="1293813" y="857250"/>
            <a:ext cx="7542212" cy="514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SzPct val="100000"/>
            </a:pPr>
            <a:r>
              <a:rPr lang="fr-FR" sz="2800">
                <a:solidFill>
                  <a:srgbClr val="003A80"/>
                </a:solidFill>
              </a:rPr>
              <a:t>Détection d'arbre</a:t>
            </a:r>
          </a:p>
        </p:txBody>
      </p:sp>
      <p:sp>
        <p:nvSpPr>
          <p:cNvPr id="11267" name="Text Box 3"/>
          <p:cNvSpPr txBox="1">
            <a:spLocks noChangeArrowheads="1"/>
          </p:cNvSpPr>
          <p:nvPr/>
        </p:nvSpPr>
        <p:spPr bwMode="auto">
          <a:xfrm>
            <a:off x="1293813" y="1828800"/>
            <a:ext cx="7542212" cy="441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1268" name="Rectangle 4"/>
          <p:cNvSpPr>
            <a:spLocks noChangeArrowheads="1"/>
          </p:cNvSpPr>
          <p:nvPr/>
        </p:nvSpPr>
        <p:spPr bwMode="auto">
          <a:xfrm>
            <a:off x="0" y="15875"/>
            <a:ext cx="3914775" cy="6840538"/>
          </a:xfrm>
          <a:prstGeom prst="rect">
            <a:avLst/>
          </a:prstGeom>
          <a:solidFill>
            <a:srgbClr val="FFFFFF"/>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1269" name="Rectangle 5"/>
          <p:cNvSpPr>
            <a:spLocks noChangeArrowheads="1"/>
          </p:cNvSpPr>
          <p:nvPr/>
        </p:nvSpPr>
        <p:spPr bwMode="auto">
          <a:xfrm>
            <a:off x="152400" y="422275"/>
            <a:ext cx="3222625" cy="557213"/>
          </a:xfrm>
          <a:prstGeom prst="rect">
            <a:avLst/>
          </a:prstGeom>
          <a:solidFill>
            <a:srgbClr val="FFFFFF"/>
          </a:solidFill>
          <a:ln w="36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Nuage de points classé</a:t>
            </a:r>
          </a:p>
        </p:txBody>
      </p:sp>
      <p:cxnSp>
        <p:nvCxnSpPr>
          <p:cNvPr id="11270" name="AutoShape 6"/>
          <p:cNvCxnSpPr>
            <a:cxnSpLocks noChangeShapeType="1"/>
            <a:stCxn id="11269" idx="3"/>
            <a:endCxn id="11280" idx="1"/>
          </p:cNvCxnSpPr>
          <p:nvPr/>
        </p:nvCxnSpPr>
        <p:spPr bwMode="auto">
          <a:xfrm>
            <a:off x="3375025" y="701675"/>
            <a:ext cx="1304925" cy="306388"/>
          </a:xfrm>
          <a:prstGeom prst="bentConnector3">
            <a:avLst>
              <a:gd name="adj1" fmla="val 50000"/>
            </a:avLst>
          </a:prstGeom>
          <a:noFill/>
          <a:ln w="36000">
            <a:solidFill>
              <a:srgbClr val="8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11271" name="Rectangle 7"/>
          <p:cNvSpPr>
            <a:spLocks noChangeArrowheads="1"/>
          </p:cNvSpPr>
          <p:nvPr/>
        </p:nvSpPr>
        <p:spPr bwMode="auto">
          <a:xfrm>
            <a:off x="152400" y="1700213"/>
            <a:ext cx="1422400" cy="954087"/>
          </a:xfrm>
          <a:prstGeom prst="rect">
            <a:avLst/>
          </a:prstGeom>
          <a:solidFill>
            <a:srgbClr val="FFFFFF"/>
          </a:solidFill>
          <a:ln w="36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MNT</a:t>
            </a:r>
          </a:p>
        </p:txBody>
      </p:sp>
      <p:cxnSp>
        <p:nvCxnSpPr>
          <p:cNvPr id="11272" name="AutoShape 8"/>
          <p:cNvCxnSpPr>
            <a:cxnSpLocks noChangeShapeType="1"/>
            <a:stCxn id="11280" idx="5"/>
            <a:endCxn id="11271" idx="0"/>
          </p:cNvCxnSpPr>
          <p:nvPr/>
        </p:nvCxnSpPr>
        <p:spPr bwMode="auto">
          <a:xfrm flipH="1">
            <a:off x="863600" y="1287463"/>
            <a:ext cx="2740025" cy="414337"/>
          </a:xfrm>
          <a:prstGeom prst="bentConnector3">
            <a:avLst>
              <a:gd name="adj1" fmla="val 50000"/>
            </a:avLst>
          </a:prstGeom>
          <a:noFill/>
          <a:ln w="36000">
            <a:solidFill>
              <a:srgbClr val="8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11273" name="AutoShape 9"/>
          <p:cNvCxnSpPr>
            <a:cxnSpLocks noChangeShapeType="1"/>
            <a:stCxn id="11275" idx="3"/>
            <a:endCxn id="11277" idx="1"/>
          </p:cNvCxnSpPr>
          <p:nvPr/>
        </p:nvCxnSpPr>
        <p:spPr bwMode="auto">
          <a:xfrm>
            <a:off x="3375025" y="2178050"/>
            <a:ext cx="1385888" cy="325438"/>
          </a:xfrm>
          <a:prstGeom prst="bentConnector3">
            <a:avLst>
              <a:gd name="adj1" fmla="val 50000"/>
            </a:avLst>
          </a:prstGeom>
          <a:noFill/>
          <a:ln w="36000">
            <a:solidFill>
              <a:srgbClr val="8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11274" name="AutoShape 10"/>
          <p:cNvCxnSpPr>
            <a:cxnSpLocks noChangeShapeType="1"/>
            <a:stCxn id="11279" idx="4"/>
            <a:endCxn id="11281" idx="3"/>
          </p:cNvCxnSpPr>
          <p:nvPr/>
        </p:nvCxnSpPr>
        <p:spPr bwMode="auto">
          <a:xfrm flipH="1">
            <a:off x="3375025" y="4100513"/>
            <a:ext cx="1363663" cy="336550"/>
          </a:xfrm>
          <a:prstGeom prst="bentConnector3">
            <a:avLst>
              <a:gd name="adj1" fmla="val 50000"/>
            </a:avLst>
          </a:prstGeom>
          <a:noFill/>
          <a:ln w="36000">
            <a:solidFill>
              <a:srgbClr val="8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11275" name="Rectangle 11"/>
          <p:cNvSpPr>
            <a:spLocks noChangeArrowheads="1"/>
          </p:cNvSpPr>
          <p:nvPr/>
        </p:nvSpPr>
        <p:spPr bwMode="auto">
          <a:xfrm>
            <a:off x="1908175" y="1700213"/>
            <a:ext cx="1466850" cy="954087"/>
          </a:xfrm>
          <a:prstGeom prst="rect">
            <a:avLst/>
          </a:prstGeom>
          <a:solidFill>
            <a:srgbClr val="FFFFFF"/>
          </a:solidFill>
          <a:ln w="36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MNS</a:t>
            </a:r>
          </a:p>
        </p:txBody>
      </p:sp>
      <p:cxnSp>
        <p:nvCxnSpPr>
          <p:cNvPr id="11276" name="AutoShape 12"/>
          <p:cNvCxnSpPr>
            <a:cxnSpLocks noChangeShapeType="1"/>
            <a:stCxn id="11280" idx="5"/>
            <a:endCxn id="11275" idx="0"/>
          </p:cNvCxnSpPr>
          <p:nvPr/>
        </p:nvCxnSpPr>
        <p:spPr bwMode="auto">
          <a:xfrm flipH="1">
            <a:off x="2641600" y="1287463"/>
            <a:ext cx="962025" cy="414337"/>
          </a:xfrm>
          <a:prstGeom prst="bentConnector3">
            <a:avLst>
              <a:gd name="adj1" fmla="val 50000"/>
            </a:avLst>
          </a:prstGeom>
          <a:noFill/>
          <a:ln w="36000">
            <a:solidFill>
              <a:srgbClr val="8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11277" name="AutoShape 13"/>
          <p:cNvSpPr>
            <a:spLocks noChangeArrowheads="1"/>
          </p:cNvSpPr>
          <p:nvPr/>
        </p:nvSpPr>
        <p:spPr bwMode="auto">
          <a:xfrm>
            <a:off x="3402013" y="2503488"/>
            <a:ext cx="2717800" cy="530225"/>
          </a:xfrm>
          <a:prstGeom prst="parallelogram">
            <a:avLst>
              <a:gd name="adj" fmla="val 58661"/>
            </a:avLst>
          </a:prstGeom>
          <a:solidFill>
            <a:srgbClr val="FFFFFF"/>
          </a:solidFill>
          <a:ln w="36000">
            <a:solidFill>
              <a:srgbClr val="FF6309"/>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 Filtre non linéaire</a:t>
            </a:r>
          </a:p>
        </p:txBody>
      </p:sp>
      <p:sp>
        <p:nvSpPr>
          <p:cNvPr id="11278" name="AutoShape 14"/>
          <p:cNvSpPr>
            <a:spLocks noChangeArrowheads="1"/>
          </p:cNvSpPr>
          <p:nvPr/>
        </p:nvSpPr>
        <p:spPr bwMode="auto">
          <a:xfrm>
            <a:off x="3402013" y="3038475"/>
            <a:ext cx="2673350" cy="533400"/>
          </a:xfrm>
          <a:prstGeom prst="parallelogram">
            <a:avLst>
              <a:gd name="adj" fmla="val 57358"/>
            </a:avLst>
          </a:prstGeom>
          <a:solidFill>
            <a:srgbClr val="FFFFFF"/>
          </a:solidFill>
          <a:ln w="36000">
            <a:solidFill>
              <a:srgbClr val="FF6309"/>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 Lissage</a:t>
            </a:r>
          </a:p>
        </p:txBody>
      </p:sp>
      <p:sp>
        <p:nvSpPr>
          <p:cNvPr id="11279" name="AutoShape 15"/>
          <p:cNvSpPr>
            <a:spLocks noChangeArrowheads="1"/>
          </p:cNvSpPr>
          <p:nvPr/>
        </p:nvSpPr>
        <p:spPr bwMode="auto">
          <a:xfrm>
            <a:off x="3402013" y="3573463"/>
            <a:ext cx="2673350" cy="527050"/>
          </a:xfrm>
          <a:prstGeom prst="parallelogram">
            <a:avLst>
              <a:gd name="adj" fmla="val 58050"/>
            </a:avLst>
          </a:prstGeom>
          <a:solidFill>
            <a:srgbClr val="FFFFFF"/>
          </a:solidFill>
          <a:ln w="36000">
            <a:solidFill>
              <a:srgbClr val="FF6309"/>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Maxima</a:t>
            </a:r>
          </a:p>
        </p:txBody>
      </p:sp>
      <p:sp>
        <p:nvSpPr>
          <p:cNvPr id="11280" name="AutoShape 16"/>
          <p:cNvSpPr>
            <a:spLocks noChangeArrowheads="1"/>
          </p:cNvSpPr>
          <p:nvPr/>
        </p:nvSpPr>
        <p:spPr bwMode="auto">
          <a:xfrm>
            <a:off x="3465513" y="1008063"/>
            <a:ext cx="2430462" cy="558800"/>
          </a:xfrm>
          <a:prstGeom prst="parallelogram">
            <a:avLst>
              <a:gd name="adj" fmla="val 49777"/>
            </a:avLst>
          </a:prstGeom>
          <a:solidFill>
            <a:srgbClr val="FFFFFF"/>
          </a:solidFill>
          <a:ln w="36000">
            <a:solidFill>
              <a:srgbClr val="FF6309"/>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Interpolation</a:t>
            </a:r>
          </a:p>
        </p:txBody>
      </p:sp>
      <p:sp>
        <p:nvSpPr>
          <p:cNvPr id="11281" name="Rectangle 17"/>
          <p:cNvSpPr>
            <a:spLocks noChangeArrowheads="1"/>
          </p:cNvSpPr>
          <p:nvPr/>
        </p:nvSpPr>
        <p:spPr bwMode="auto">
          <a:xfrm>
            <a:off x="134938" y="4176713"/>
            <a:ext cx="3240087" cy="522287"/>
          </a:xfrm>
          <a:prstGeom prst="rect">
            <a:avLst/>
          </a:prstGeom>
          <a:solidFill>
            <a:srgbClr val="FFFFFF"/>
          </a:solidFill>
          <a:ln w="36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Maxima (X, Y, H)</a:t>
            </a:r>
          </a:p>
        </p:txBody>
      </p:sp>
      <p:cxnSp>
        <p:nvCxnSpPr>
          <p:cNvPr id="11282" name="AutoShape 18"/>
          <p:cNvCxnSpPr>
            <a:cxnSpLocks noChangeShapeType="1"/>
            <a:stCxn id="11275" idx="2"/>
            <a:endCxn id="11281" idx="0"/>
          </p:cNvCxnSpPr>
          <p:nvPr/>
        </p:nvCxnSpPr>
        <p:spPr bwMode="auto">
          <a:xfrm flipH="1">
            <a:off x="1755775" y="2654300"/>
            <a:ext cx="885825" cy="1522413"/>
          </a:xfrm>
          <a:prstGeom prst="bentConnector3">
            <a:avLst>
              <a:gd name="adj1" fmla="val 50000"/>
            </a:avLst>
          </a:prstGeom>
          <a:noFill/>
          <a:ln w="36000">
            <a:solidFill>
              <a:srgbClr val="8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11283" name="AutoShape 19"/>
          <p:cNvCxnSpPr>
            <a:cxnSpLocks noChangeShapeType="1"/>
            <a:stCxn id="11271" idx="2"/>
            <a:endCxn id="11281" idx="0"/>
          </p:cNvCxnSpPr>
          <p:nvPr/>
        </p:nvCxnSpPr>
        <p:spPr bwMode="auto">
          <a:xfrm>
            <a:off x="863600" y="2654300"/>
            <a:ext cx="890588" cy="1522413"/>
          </a:xfrm>
          <a:prstGeom prst="bentConnector3">
            <a:avLst>
              <a:gd name="adj1" fmla="val 50000"/>
            </a:avLst>
          </a:prstGeom>
          <a:noFill/>
          <a:ln w="36000">
            <a:solidFill>
              <a:srgbClr val="8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11284" name="Rectangle 20"/>
          <p:cNvSpPr>
            <a:spLocks noChangeArrowheads="1"/>
          </p:cNvSpPr>
          <p:nvPr/>
        </p:nvSpPr>
        <p:spPr bwMode="auto">
          <a:xfrm>
            <a:off x="146050" y="5867400"/>
            <a:ext cx="3240088" cy="585788"/>
          </a:xfrm>
          <a:prstGeom prst="rect">
            <a:avLst/>
          </a:prstGeom>
          <a:solidFill>
            <a:srgbClr val="FFFFFF"/>
          </a:solidFill>
          <a:ln w="36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Sommets possibles</a:t>
            </a:r>
          </a:p>
        </p:txBody>
      </p:sp>
      <p:sp>
        <p:nvSpPr>
          <p:cNvPr id="11285" name="AutoShape 21"/>
          <p:cNvSpPr>
            <a:spLocks noChangeArrowheads="1"/>
          </p:cNvSpPr>
          <p:nvPr/>
        </p:nvSpPr>
        <p:spPr bwMode="auto">
          <a:xfrm>
            <a:off x="152400" y="5013325"/>
            <a:ext cx="3222625" cy="549275"/>
          </a:xfrm>
          <a:prstGeom prst="parallelogram">
            <a:avLst>
              <a:gd name="adj" fmla="val 67145"/>
            </a:avLst>
          </a:prstGeom>
          <a:noFill/>
          <a:ln w="36000">
            <a:solidFill>
              <a:srgbClr val="FF6309"/>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108000" tIns="63000" rIns="108000" bIns="63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Bitstream Charter" pitchFamily="16" charset="0"/>
              </a:rPr>
              <a:t>Sélection</a:t>
            </a:r>
          </a:p>
        </p:txBody>
      </p:sp>
      <p:cxnSp>
        <p:nvCxnSpPr>
          <p:cNvPr id="11286" name="AutoShape 22"/>
          <p:cNvCxnSpPr>
            <a:cxnSpLocks noChangeShapeType="1"/>
            <a:stCxn id="11281" idx="2"/>
            <a:endCxn id="11285" idx="1"/>
          </p:cNvCxnSpPr>
          <p:nvPr/>
        </p:nvCxnSpPr>
        <p:spPr bwMode="auto">
          <a:xfrm>
            <a:off x="1755775" y="4697413"/>
            <a:ext cx="9525" cy="315912"/>
          </a:xfrm>
          <a:prstGeom prst="bentConnector3">
            <a:avLst>
              <a:gd name="adj1" fmla="val 50000"/>
            </a:avLst>
          </a:prstGeom>
          <a:noFill/>
          <a:ln w="36000">
            <a:solidFill>
              <a:srgbClr val="8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cxnSp>
        <p:nvCxnSpPr>
          <p:cNvPr id="11287" name="AutoShape 23"/>
          <p:cNvCxnSpPr>
            <a:cxnSpLocks noChangeShapeType="1"/>
            <a:stCxn id="11285" idx="4"/>
            <a:endCxn id="11284" idx="0"/>
          </p:cNvCxnSpPr>
          <p:nvPr/>
        </p:nvCxnSpPr>
        <p:spPr bwMode="auto">
          <a:xfrm>
            <a:off x="1763713" y="5562600"/>
            <a:ext cx="1587" cy="306388"/>
          </a:xfrm>
          <a:prstGeom prst="bentConnector3">
            <a:avLst>
              <a:gd name="adj1" fmla="val 50000"/>
            </a:avLst>
          </a:prstGeom>
          <a:noFill/>
          <a:ln w="36000">
            <a:solidFill>
              <a:srgbClr val="8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11288" name="Text Box 24"/>
          <p:cNvSpPr txBox="1">
            <a:spLocks noChangeArrowheads="1"/>
          </p:cNvSpPr>
          <p:nvPr/>
        </p:nvSpPr>
        <p:spPr bwMode="auto">
          <a:xfrm>
            <a:off x="6884988" y="1035050"/>
            <a:ext cx="2025650" cy="1462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ct val="0"/>
              </a:spcBef>
              <a:spcAft>
                <a:spcPct val="0"/>
              </a:spcAft>
              <a:buClr>
                <a:srgbClr val="000000"/>
              </a:buClr>
              <a:buSzPct val="100000"/>
              <a:buFont typeface="Times New Roman" pitchFamily="16" charset="0"/>
              <a:buNone/>
            </a:pPr>
            <a:r>
              <a:rPr lang="fr-FR"/>
              <a:t>De multiples algorithmes.</a:t>
            </a:r>
          </a:p>
          <a:p>
            <a:pPr defTabSz="449263" fontAlgn="base">
              <a:spcBef>
                <a:spcPct val="0"/>
              </a:spcBef>
              <a:spcAft>
                <a:spcPct val="0"/>
              </a:spcAft>
              <a:buClr>
                <a:srgbClr val="000000"/>
              </a:buClr>
              <a:buSzPct val="100000"/>
              <a:buFont typeface="Times New Roman" pitchFamily="16" charset="0"/>
              <a:buNone/>
            </a:pPr>
            <a:r>
              <a:rPr lang="fr-FR"/>
              <a:t>Détection des maxima (Popescu 2004)</a:t>
            </a:r>
          </a:p>
        </p:txBody>
      </p:sp>
    </p:spTree>
    <p:extLst>
      <p:ext uri="{BB962C8B-B14F-4D97-AF65-F5344CB8AC3E}">
        <p14:creationId xmlns:p14="http://schemas.microsoft.com/office/powerpoint/2010/main" xmlns="" val="3515714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70438" y="485775"/>
            <a:ext cx="4373562" cy="32845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42" name="Text Box 2"/>
          <p:cNvSpPr txBox="1">
            <a:spLocks noChangeArrowheads="1"/>
          </p:cNvSpPr>
          <p:nvPr/>
        </p:nvSpPr>
        <p:spPr bwMode="auto">
          <a:xfrm>
            <a:off x="1293813" y="857250"/>
            <a:ext cx="7542212" cy="514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SzPct val="100000"/>
            </a:pPr>
            <a:r>
              <a:rPr lang="fr-FR" sz="2800">
                <a:solidFill>
                  <a:srgbClr val="003A80"/>
                </a:solidFill>
              </a:rPr>
              <a:t>Détection d'arbre</a:t>
            </a:r>
          </a:p>
        </p:txBody>
      </p:sp>
      <p:sp>
        <p:nvSpPr>
          <p:cNvPr id="10243" name="Text Box 3"/>
          <p:cNvSpPr txBox="1">
            <a:spLocks noChangeArrowheads="1"/>
          </p:cNvSpPr>
          <p:nvPr/>
        </p:nvSpPr>
        <p:spPr bwMode="auto">
          <a:xfrm>
            <a:off x="1293813" y="1828800"/>
            <a:ext cx="7542212" cy="441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0244" name="Text Box 4"/>
          <p:cNvSpPr txBox="1">
            <a:spLocks noChangeArrowheads="1"/>
          </p:cNvSpPr>
          <p:nvPr/>
        </p:nvSpPr>
        <p:spPr bwMode="auto">
          <a:xfrm>
            <a:off x="1428750" y="1744663"/>
            <a:ext cx="3835400" cy="4584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marL="27781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ct val="0"/>
              </a:spcBef>
              <a:spcAft>
                <a:spcPct val="0"/>
              </a:spcAft>
              <a:buSzPct val="100000"/>
            </a:pPr>
            <a:r>
              <a:rPr lang="fr-FR" sz="2000">
                <a:solidFill>
                  <a:srgbClr val="5F7A3C"/>
                </a:solidFill>
              </a:rPr>
              <a:t>Les Modèles Numériques d'Élévation</a:t>
            </a:r>
          </a:p>
          <a:p>
            <a:pPr lvl="1" defTabSz="449263" eaLnBrk="0" fontAlgn="base" hangingPunct="0">
              <a:spcBef>
                <a:spcPts val="850"/>
              </a:spcBef>
              <a:spcAft>
                <a:spcPct val="0"/>
              </a:spcAft>
              <a:buClr>
                <a:srgbClr val="003A80"/>
              </a:buClr>
              <a:buSzPct val="45000"/>
              <a:buFont typeface="Wingdings" charset="2"/>
              <a:buChar char=""/>
            </a:pPr>
            <a:r>
              <a:rPr lang="fr-FR">
                <a:solidFill>
                  <a:srgbClr val="003A81"/>
                </a:solidFill>
              </a:rPr>
              <a:t> Terrain (MNT)</a:t>
            </a:r>
          </a:p>
          <a:p>
            <a:pPr lvl="1" defTabSz="449263" eaLnBrk="0" fontAlgn="base" hangingPunct="0">
              <a:spcBef>
                <a:spcPts val="850"/>
              </a:spcBef>
              <a:spcAft>
                <a:spcPct val="0"/>
              </a:spcAft>
              <a:buClr>
                <a:srgbClr val="003A80"/>
              </a:buClr>
              <a:buSzPct val="45000"/>
              <a:buFont typeface="Wingdings" charset="2"/>
              <a:buChar char=""/>
            </a:pPr>
            <a:r>
              <a:rPr lang="fr-FR">
                <a:solidFill>
                  <a:srgbClr val="003A81"/>
                </a:solidFill>
              </a:rPr>
              <a:t> Surface (MNS)</a:t>
            </a:r>
          </a:p>
          <a:p>
            <a:pPr lvl="1" defTabSz="449263" eaLnBrk="0" fontAlgn="base" hangingPunct="0">
              <a:spcBef>
                <a:spcPts val="850"/>
              </a:spcBef>
              <a:spcAft>
                <a:spcPct val="0"/>
              </a:spcAft>
              <a:buClr>
                <a:srgbClr val="003A80"/>
              </a:buClr>
              <a:buSzPct val="45000"/>
              <a:buFont typeface="Wingdings" charset="2"/>
              <a:buChar char=""/>
            </a:pPr>
            <a:r>
              <a:rPr lang="fr-FR">
                <a:solidFill>
                  <a:srgbClr val="003A81"/>
                </a:solidFill>
              </a:rPr>
              <a:t> Canopée (MNC)</a:t>
            </a:r>
          </a:p>
          <a:p>
            <a:pPr defTabSz="449263" eaLnBrk="0" fontAlgn="base" hangingPunct="0">
              <a:spcBef>
                <a:spcPts val="850"/>
              </a:spcBef>
              <a:spcAft>
                <a:spcPct val="0"/>
              </a:spcAft>
            </a:pPr>
            <a:endParaRPr lang="fr-FR" sz="2000">
              <a:solidFill>
                <a:srgbClr val="003A81"/>
              </a:solidFill>
            </a:endParaRP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9475" y="3689350"/>
            <a:ext cx="4249738" cy="31908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24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10125" y="3600450"/>
            <a:ext cx="4324350" cy="32480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47" name="Text Box 7"/>
          <p:cNvSpPr txBox="1">
            <a:spLocks noChangeArrowheads="1"/>
          </p:cNvSpPr>
          <p:nvPr/>
        </p:nvSpPr>
        <p:spPr bwMode="auto">
          <a:xfrm>
            <a:off x="1176338" y="6075363"/>
            <a:ext cx="2333625" cy="688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SzPct val="100000"/>
            </a:pPr>
            <a:r>
              <a:rPr lang="fr-FR" sz="1600">
                <a:solidFill>
                  <a:srgbClr val="003A80"/>
                </a:solidFill>
              </a:rPr>
              <a:t>MNT</a:t>
            </a:r>
          </a:p>
          <a:p>
            <a:pPr defTabSz="449263" fontAlgn="base">
              <a:spcBef>
                <a:spcPts val="700"/>
              </a:spcBef>
              <a:spcAft>
                <a:spcPct val="0"/>
              </a:spcAft>
              <a:buSzPct val="100000"/>
            </a:pPr>
            <a:r>
              <a:rPr lang="fr-FR" sz="1600">
                <a:solidFill>
                  <a:srgbClr val="003A80"/>
                </a:solidFill>
              </a:rPr>
              <a:t>(Vaujany)</a:t>
            </a:r>
          </a:p>
        </p:txBody>
      </p:sp>
      <p:sp>
        <p:nvSpPr>
          <p:cNvPr id="10248" name="Text Box 8"/>
          <p:cNvSpPr txBox="1">
            <a:spLocks noChangeArrowheads="1"/>
          </p:cNvSpPr>
          <p:nvPr/>
        </p:nvSpPr>
        <p:spPr bwMode="auto">
          <a:xfrm>
            <a:off x="5137150" y="3046413"/>
            <a:ext cx="2333625" cy="688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SzPct val="100000"/>
            </a:pPr>
            <a:r>
              <a:rPr lang="fr-FR" sz="1600">
                <a:solidFill>
                  <a:srgbClr val="003A80"/>
                </a:solidFill>
              </a:rPr>
              <a:t>MNS</a:t>
            </a:r>
          </a:p>
        </p:txBody>
      </p:sp>
      <p:sp>
        <p:nvSpPr>
          <p:cNvPr id="10249" name="Text Box 9"/>
          <p:cNvSpPr txBox="1">
            <a:spLocks noChangeArrowheads="1"/>
          </p:cNvSpPr>
          <p:nvPr/>
        </p:nvSpPr>
        <p:spPr bwMode="auto">
          <a:xfrm>
            <a:off x="5265738" y="6061075"/>
            <a:ext cx="2333625" cy="688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SzPct val="100000"/>
            </a:pPr>
            <a:r>
              <a:rPr lang="fr-FR" sz="1600">
                <a:solidFill>
                  <a:srgbClr val="003A80"/>
                </a:solidFill>
              </a:rPr>
              <a:t>MNC</a:t>
            </a:r>
          </a:p>
        </p:txBody>
      </p:sp>
    </p:spTree>
    <p:extLst>
      <p:ext uri="{BB962C8B-B14F-4D97-AF65-F5344CB8AC3E}">
        <p14:creationId xmlns:p14="http://schemas.microsoft.com/office/powerpoint/2010/main" xmlns="" val="3806044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555875" y="6238875"/>
            <a:ext cx="4608513" cy="14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fr-FR" sz="1200">
                <a:solidFill>
                  <a:srgbClr val="000000"/>
                </a:solidFill>
              </a:rPr>
              <a:t>NEWFOR Conférence à mi parcours</a:t>
            </a:r>
            <a:endParaRPr lang="fr-FR" sz="1200" baseline="30000">
              <a:solidFill>
                <a:srgbClr val="000000"/>
              </a:solidFill>
            </a:endParaRPr>
          </a:p>
        </p:txBody>
      </p:sp>
      <p:pic>
        <p:nvPicPr>
          <p:cNvPr id="17411" name="Picture 3" descr="B_1_positive_4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00900" y="5886450"/>
            <a:ext cx="1943100"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17412" name="Picture 4" descr="Newfor_logo_black-300x9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075" y="6165850"/>
            <a:ext cx="1905000" cy="571500"/>
          </a:xfrm>
          <a:prstGeom prst="rect">
            <a:avLst/>
          </a:prstGeom>
          <a:noFill/>
          <a:extLst>
            <a:ext uri="{909E8E84-426E-40DD-AFC4-6F175D3DCCD1}">
              <a14:hiddenFill xmlns:a14="http://schemas.microsoft.com/office/drawing/2010/main" xmlns="">
                <a:solidFill>
                  <a:srgbClr val="FFFFFF"/>
                </a:solidFill>
              </a14:hiddenFill>
            </a:ext>
          </a:extLst>
        </p:spPr>
      </p:pic>
      <p:sp>
        <p:nvSpPr>
          <p:cNvPr id="17413" name="Text Box 5"/>
          <p:cNvSpPr txBox="1">
            <a:spLocks noChangeArrowheads="1"/>
          </p:cNvSpPr>
          <p:nvPr/>
        </p:nvSpPr>
        <p:spPr bwMode="auto">
          <a:xfrm>
            <a:off x="3779838" y="6381750"/>
            <a:ext cx="19907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FR" sz="1200">
                <a:solidFill>
                  <a:srgbClr val="000000"/>
                </a:solidFill>
              </a:rPr>
              <a:t>Grenoble, 24 octobre 2013</a:t>
            </a:r>
          </a:p>
        </p:txBody>
      </p:sp>
      <p:pic>
        <p:nvPicPr>
          <p:cNvPr id="17414" name="Picture 6" descr="transectN"/>
          <p:cNvPicPr>
            <a:picLocks noChangeAspect="1" noChangeArrowheads="1"/>
          </p:cNvPicPr>
          <p:nvPr/>
        </p:nvPicPr>
        <p:blipFill>
          <a:blip r:embed="rId4" cstate="print">
            <a:extLst>
              <a:ext uri="{28A0092B-C50C-407E-A947-70E740481C1C}">
                <a14:useLocalDpi xmlns:a14="http://schemas.microsoft.com/office/drawing/2010/main" xmlns="" val="0"/>
              </a:ext>
            </a:extLst>
          </a:blip>
          <a:srcRect l="18906" t="11067" b="14648"/>
          <a:stretch>
            <a:fillRect/>
          </a:stretch>
        </p:blipFill>
        <p:spPr bwMode="auto">
          <a:xfrm>
            <a:off x="755650" y="0"/>
            <a:ext cx="7488238" cy="5487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293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293813" y="857250"/>
            <a:ext cx="7542212" cy="514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SzPct val="100000"/>
            </a:pPr>
            <a:r>
              <a:rPr lang="fr-FR" sz="2800">
                <a:solidFill>
                  <a:srgbClr val="003A80"/>
                </a:solidFill>
              </a:rPr>
              <a:t>Détection d'arbre</a:t>
            </a:r>
          </a:p>
        </p:txBody>
      </p:sp>
      <p:sp>
        <p:nvSpPr>
          <p:cNvPr id="18434" name="Text Box 2"/>
          <p:cNvSpPr txBox="1">
            <a:spLocks noChangeArrowheads="1"/>
          </p:cNvSpPr>
          <p:nvPr/>
        </p:nvSpPr>
        <p:spPr bwMode="auto">
          <a:xfrm>
            <a:off x="1293813" y="1828800"/>
            <a:ext cx="7542212" cy="441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8435" name="Text Box 3"/>
          <p:cNvSpPr txBox="1">
            <a:spLocks noChangeArrowheads="1"/>
          </p:cNvSpPr>
          <p:nvPr/>
        </p:nvSpPr>
        <p:spPr bwMode="auto">
          <a:xfrm>
            <a:off x="1428750" y="1528763"/>
            <a:ext cx="6896100" cy="4584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marL="27781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ct val="0"/>
              </a:spcBef>
              <a:spcAft>
                <a:spcPct val="0"/>
              </a:spcAft>
              <a:buSzPct val="100000"/>
            </a:pPr>
            <a:r>
              <a:rPr lang="fr-FR" sz="2000">
                <a:solidFill>
                  <a:srgbClr val="5F7A3C"/>
                </a:solidFill>
              </a:rPr>
              <a:t>Utilisation de la cartographie des arbres</a:t>
            </a:r>
          </a:p>
          <a:p>
            <a:pPr lvl="1" defTabSz="449263" eaLnBrk="0" fontAlgn="base" hangingPunct="0">
              <a:spcBef>
                <a:spcPts val="850"/>
              </a:spcBef>
              <a:spcAft>
                <a:spcPct val="0"/>
              </a:spcAft>
              <a:buClr>
                <a:srgbClr val="003A80"/>
              </a:buClr>
              <a:buSzPct val="45000"/>
              <a:buFont typeface="Wingdings" charset="2"/>
              <a:buChar char=""/>
            </a:pPr>
            <a:r>
              <a:rPr lang="fr-FR">
                <a:solidFill>
                  <a:srgbClr val="003A81"/>
                </a:solidFill>
              </a:rPr>
              <a:t> Estimation du volume mobilisable dans des zones précises (coupe à câble...)</a:t>
            </a:r>
          </a:p>
          <a:p>
            <a:pPr defTabSz="449263" eaLnBrk="0" fontAlgn="base" hangingPunct="0">
              <a:spcBef>
                <a:spcPts val="850"/>
              </a:spcBef>
              <a:spcAft>
                <a:spcPct val="0"/>
              </a:spcAft>
            </a:pPr>
            <a:endParaRPr lang="fr-FR" sz="2000">
              <a:solidFill>
                <a:srgbClr val="003A81"/>
              </a:solidFill>
            </a:endParaRPr>
          </a:p>
        </p:txBody>
      </p:sp>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75" y="2676525"/>
            <a:ext cx="7454900" cy="41640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8437" name="Text Box 5"/>
          <p:cNvSpPr txBox="1">
            <a:spLocks noChangeArrowheads="1"/>
          </p:cNvSpPr>
          <p:nvPr/>
        </p:nvSpPr>
        <p:spPr bwMode="auto">
          <a:xfrm>
            <a:off x="7470775" y="4814888"/>
            <a:ext cx="1709738" cy="18446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SzPct val="100000"/>
            </a:pPr>
            <a:r>
              <a:rPr lang="fr-FR" sz="1600">
                <a:solidFill>
                  <a:srgbClr val="003A80"/>
                </a:solidFill>
              </a:rPr>
              <a:t>Position des arbres dominants (points jaunes, taille du symbole proportionnelle à la hauteur), fond MNC.</a:t>
            </a:r>
          </a:p>
        </p:txBody>
      </p:sp>
      <p:sp>
        <p:nvSpPr>
          <p:cNvPr id="18438" name="Rectangle 6"/>
          <p:cNvSpPr>
            <a:spLocks noChangeArrowheads="1"/>
          </p:cNvSpPr>
          <p:nvPr/>
        </p:nvSpPr>
        <p:spPr bwMode="auto">
          <a:xfrm rot="19740000">
            <a:off x="2116138" y="4170363"/>
            <a:ext cx="4365625" cy="1035050"/>
          </a:xfrm>
          <a:prstGeom prst="rect">
            <a:avLst/>
          </a:prstGeom>
          <a:solidFill>
            <a:srgbClr val="FF0000">
              <a:alpha val="50000"/>
            </a:srgbClr>
          </a:solidFill>
          <a:ln w="36000">
            <a:solidFill>
              <a:srgbClr val="FF0000"/>
            </a:solidFill>
            <a:prstDash val="sysDot"/>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8439" name="Line 7"/>
          <p:cNvSpPr>
            <a:spLocks noChangeShapeType="1"/>
          </p:cNvSpPr>
          <p:nvPr/>
        </p:nvSpPr>
        <p:spPr bwMode="auto">
          <a:xfrm flipV="1">
            <a:off x="2425700" y="3562350"/>
            <a:ext cx="3741738" cy="2249488"/>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Tree>
    <p:extLst>
      <p:ext uri="{BB962C8B-B14F-4D97-AF65-F5344CB8AC3E}">
        <p14:creationId xmlns:p14="http://schemas.microsoft.com/office/powerpoint/2010/main" xmlns="" val="21948390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1293813" y="857250"/>
            <a:ext cx="7542212" cy="514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SzPct val="100000"/>
            </a:pPr>
            <a:r>
              <a:rPr lang="fr-FR" sz="2800">
                <a:solidFill>
                  <a:srgbClr val="003A80"/>
                </a:solidFill>
              </a:rPr>
              <a:t>Détection d'arbre</a:t>
            </a:r>
          </a:p>
        </p:txBody>
      </p:sp>
      <p:sp>
        <p:nvSpPr>
          <p:cNvPr id="19458" name="Text Box 2"/>
          <p:cNvSpPr txBox="1">
            <a:spLocks noChangeArrowheads="1"/>
          </p:cNvSpPr>
          <p:nvPr/>
        </p:nvSpPr>
        <p:spPr bwMode="auto">
          <a:xfrm>
            <a:off x="1293813" y="1828800"/>
            <a:ext cx="7542212" cy="441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9459" name="Text Box 3"/>
          <p:cNvSpPr txBox="1">
            <a:spLocks noChangeArrowheads="1"/>
          </p:cNvSpPr>
          <p:nvPr/>
        </p:nvSpPr>
        <p:spPr bwMode="auto">
          <a:xfrm>
            <a:off x="1428750" y="1528763"/>
            <a:ext cx="6896100" cy="4584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marL="27781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ct val="0"/>
              </a:spcBef>
              <a:spcAft>
                <a:spcPct val="0"/>
              </a:spcAft>
              <a:buSzPct val="100000"/>
            </a:pPr>
            <a:r>
              <a:rPr lang="fr-FR" sz="2000">
                <a:solidFill>
                  <a:srgbClr val="5F7A3C"/>
                </a:solidFill>
              </a:rPr>
              <a:t>Avantages / Limites</a:t>
            </a:r>
          </a:p>
          <a:p>
            <a:pPr lvl="1" defTabSz="449263" eaLnBrk="0" fontAlgn="base" hangingPunct="0">
              <a:spcBef>
                <a:spcPts val="850"/>
              </a:spcBef>
              <a:spcAft>
                <a:spcPct val="0"/>
              </a:spcAft>
              <a:buClr>
                <a:srgbClr val="003A80"/>
              </a:buClr>
              <a:buSzPct val="100000"/>
              <a:buFont typeface="Wingdings" charset="2"/>
              <a:buChar char=""/>
            </a:pPr>
            <a:r>
              <a:rPr lang="fr-FR">
                <a:solidFill>
                  <a:srgbClr val="003A81"/>
                </a:solidFill>
              </a:rPr>
              <a:t> Pas besoin de relevés de terrain </a:t>
            </a:r>
            <a:r>
              <a:rPr lang="fr-FR" i="1">
                <a:solidFill>
                  <a:srgbClr val="003A81"/>
                </a:solidFill>
              </a:rPr>
              <a:t>a priori</a:t>
            </a:r>
          </a:p>
          <a:p>
            <a:pPr lvl="1" defTabSz="449263" eaLnBrk="0" fontAlgn="base" hangingPunct="0">
              <a:spcBef>
                <a:spcPts val="850"/>
              </a:spcBef>
              <a:spcAft>
                <a:spcPct val="0"/>
              </a:spcAft>
              <a:buClr>
                <a:srgbClr val="003A80"/>
              </a:buClr>
              <a:buSzPct val="100000"/>
              <a:buFont typeface="Wingdings" charset="2"/>
              <a:buChar char=""/>
            </a:pPr>
            <a:r>
              <a:rPr lang="fr-FR" i="1">
                <a:solidFill>
                  <a:srgbClr val="003A81"/>
                </a:solidFill>
              </a:rPr>
              <a:t> </a:t>
            </a:r>
            <a:r>
              <a:rPr lang="fr-FR">
                <a:solidFill>
                  <a:srgbClr val="003A81"/>
                </a:solidFill>
              </a:rPr>
              <a:t>Traitement rapide (calcul raster)</a:t>
            </a:r>
          </a:p>
          <a:p>
            <a:pPr lvl="1" defTabSz="449263" eaLnBrk="0" fontAlgn="base" hangingPunct="0">
              <a:spcBef>
                <a:spcPts val="850"/>
              </a:spcBef>
              <a:spcAft>
                <a:spcPct val="0"/>
              </a:spcAft>
              <a:buClr>
                <a:srgbClr val="003A80"/>
              </a:buClr>
              <a:buSzPct val="100000"/>
              <a:buFont typeface="Wingdings" charset="2"/>
              <a:buChar char=""/>
            </a:pPr>
            <a:r>
              <a:rPr lang="fr-FR">
                <a:solidFill>
                  <a:srgbClr val="003A81"/>
                </a:solidFill>
              </a:rPr>
              <a:t> Bonne estimation de la hauteur des arbres dominants</a:t>
            </a:r>
          </a:p>
          <a:p>
            <a:pPr lvl="1" defTabSz="449263" eaLnBrk="0" fontAlgn="base" hangingPunct="0">
              <a:spcBef>
                <a:spcPts val="850"/>
              </a:spcBef>
              <a:spcAft>
                <a:spcPct val="0"/>
              </a:spcAft>
              <a:buClr>
                <a:srgbClr val="003A80"/>
              </a:buClr>
              <a:buSzPct val="100000"/>
              <a:buFont typeface="Wingdings" charset="2"/>
              <a:buChar char=""/>
            </a:pPr>
            <a:r>
              <a:rPr lang="fr-FR">
                <a:solidFill>
                  <a:srgbClr val="003A81"/>
                </a:solidFill>
              </a:rPr>
              <a:t> Difficulté pour estimer le diamètre et le volume à partir de la hauteur</a:t>
            </a:r>
          </a:p>
          <a:p>
            <a:pPr lvl="1" defTabSz="449263" eaLnBrk="0" fontAlgn="base" hangingPunct="0">
              <a:spcBef>
                <a:spcPts val="850"/>
              </a:spcBef>
              <a:spcAft>
                <a:spcPct val="0"/>
              </a:spcAft>
              <a:buClr>
                <a:srgbClr val="003A80"/>
              </a:buClr>
              <a:buSzPct val="100000"/>
              <a:buFont typeface="Wingdings" charset="2"/>
              <a:buChar char=""/>
            </a:pPr>
            <a:r>
              <a:rPr lang="fr-FR">
                <a:solidFill>
                  <a:srgbClr val="003A81"/>
                </a:solidFill>
              </a:rPr>
              <a:t> Agrégation des informations à l'échelle du peuplement délicate</a:t>
            </a:r>
          </a:p>
          <a:p>
            <a:pPr lvl="1" defTabSz="449263" eaLnBrk="0" fontAlgn="base" hangingPunct="0">
              <a:spcBef>
                <a:spcPts val="850"/>
              </a:spcBef>
              <a:spcAft>
                <a:spcPct val="0"/>
              </a:spcAft>
              <a:buClr>
                <a:srgbClr val="003A80"/>
              </a:buClr>
              <a:buSzPct val="100000"/>
              <a:buFont typeface="Wingdings" charset="2"/>
              <a:buNone/>
            </a:pPr>
            <a:r>
              <a:rPr lang="fr-FR">
                <a:solidFill>
                  <a:srgbClr val="003A81"/>
                </a:solidFill>
              </a:rPr>
              <a:t>→ Méthode utilisé par des experts forestiers à l'étranger (Suisse) pour des petites propriétés</a:t>
            </a:r>
          </a:p>
          <a:p>
            <a:pPr defTabSz="449263" eaLnBrk="0" fontAlgn="base" hangingPunct="0">
              <a:spcBef>
                <a:spcPts val="850"/>
              </a:spcBef>
              <a:spcAft>
                <a:spcPct val="0"/>
              </a:spcAft>
            </a:pPr>
            <a:endParaRPr lang="fr-FR" sz="2000">
              <a:solidFill>
                <a:srgbClr val="003A81"/>
              </a:solidFill>
            </a:endParaRPr>
          </a:p>
        </p:txBody>
      </p:sp>
      <p:sp>
        <p:nvSpPr>
          <p:cNvPr id="19460" name="AutoShape 4"/>
          <p:cNvSpPr>
            <a:spLocks noChangeArrowheads="1"/>
          </p:cNvSpPr>
          <p:nvPr/>
        </p:nvSpPr>
        <p:spPr bwMode="auto">
          <a:xfrm>
            <a:off x="6310313" y="4859338"/>
            <a:ext cx="379412" cy="2001837"/>
          </a:xfrm>
          <a:prstGeom prst="triangle">
            <a:avLst>
              <a:gd name="adj" fmla="val 50000"/>
            </a:avLst>
          </a:prstGeom>
          <a:solidFill>
            <a:srgbClr val="663300"/>
          </a:solidFill>
          <a:ln w="18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9461" name="AutoShape 5"/>
          <p:cNvSpPr>
            <a:spLocks noChangeArrowheads="1"/>
          </p:cNvSpPr>
          <p:nvPr/>
        </p:nvSpPr>
        <p:spPr bwMode="auto">
          <a:xfrm>
            <a:off x="8129588" y="4873625"/>
            <a:ext cx="215900" cy="2001838"/>
          </a:xfrm>
          <a:prstGeom prst="triangle">
            <a:avLst>
              <a:gd name="adj" fmla="val 50000"/>
            </a:avLst>
          </a:prstGeom>
          <a:solidFill>
            <a:srgbClr val="663300"/>
          </a:solidFill>
          <a:ln w="18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9462" name="AutoShape 6"/>
          <p:cNvSpPr>
            <a:spLocks noChangeArrowheads="1"/>
          </p:cNvSpPr>
          <p:nvPr/>
        </p:nvSpPr>
        <p:spPr bwMode="auto">
          <a:xfrm>
            <a:off x="6000750" y="4870450"/>
            <a:ext cx="973138" cy="1514475"/>
          </a:xfrm>
          <a:prstGeom prst="triangle">
            <a:avLst>
              <a:gd name="adj" fmla="val 50000"/>
            </a:avLst>
          </a:prstGeom>
          <a:solidFill>
            <a:srgbClr val="008000"/>
          </a:solidFill>
          <a:ln w="18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9463" name="AutoShape 7"/>
          <p:cNvSpPr>
            <a:spLocks noChangeArrowheads="1"/>
          </p:cNvSpPr>
          <p:nvPr/>
        </p:nvSpPr>
        <p:spPr bwMode="auto">
          <a:xfrm>
            <a:off x="7866063" y="4864100"/>
            <a:ext cx="757237" cy="806450"/>
          </a:xfrm>
          <a:prstGeom prst="triangle">
            <a:avLst>
              <a:gd name="adj" fmla="val 50000"/>
            </a:avLst>
          </a:prstGeom>
          <a:solidFill>
            <a:srgbClr val="008000"/>
          </a:solidFill>
          <a:ln w="18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000" tIns="36000" rIns="81000" bIns="36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solidFill>
                  <a:srgbClr val="000000"/>
                </a:solidFill>
              </a:rPr>
              <a:t> </a:t>
            </a:r>
          </a:p>
        </p:txBody>
      </p:sp>
      <p:sp>
        <p:nvSpPr>
          <p:cNvPr id="19464" name="AutoShape 8"/>
          <p:cNvSpPr>
            <a:spLocks noChangeArrowheads="1"/>
          </p:cNvSpPr>
          <p:nvPr/>
        </p:nvSpPr>
        <p:spPr bwMode="auto">
          <a:xfrm>
            <a:off x="8678863" y="4873625"/>
            <a:ext cx="215900" cy="2001838"/>
          </a:xfrm>
          <a:prstGeom prst="triangle">
            <a:avLst>
              <a:gd name="adj" fmla="val 50000"/>
            </a:avLst>
          </a:prstGeom>
          <a:solidFill>
            <a:srgbClr val="663300"/>
          </a:solidFill>
          <a:ln w="18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9465" name="AutoShape 9"/>
          <p:cNvSpPr>
            <a:spLocks noChangeArrowheads="1"/>
          </p:cNvSpPr>
          <p:nvPr/>
        </p:nvSpPr>
        <p:spPr bwMode="auto">
          <a:xfrm>
            <a:off x="8415338" y="4864100"/>
            <a:ext cx="757237" cy="919163"/>
          </a:xfrm>
          <a:prstGeom prst="triangle">
            <a:avLst>
              <a:gd name="adj" fmla="val 50000"/>
            </a:avLst>
          </a:prstGeom>
          <a:solidFill>
            <a:srgbClr val="008000"/>
          </a:solidFill>
          <a:ln w="18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000" tIns="36000" rIns="81000" bIns="36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solidFill>
                  <a:srgbClr val="000000"/>
                </a:solidFill>
              </a:rPr>
              <a:t> </a:t>
            </a:r>
          </a:p>
        </p:txBody>
      </p:sp>
      <p:sp>
        <p:nvSpPr>
          <p:cNvPr id="19466" name="AutoShape 10"/>
          <p:cNvSpPr>
            <a:spLocks noChangeArrowheads="1"/>
          </p:cNvSpPr>
          <p:nvPr/>
        </p:nvSpPr>
        <p:spPr bwMode="auto">
          <a:xfrm>
            <a:off x="7562850" y="4870450"/>
            <a:ext cx="215900" cy="2001838"/>
          </a:xfrm>
          <a:prstGeom prst="triangle">
            <a:avLst>
              <a:gd name="adj" fmla="val 50000"/>
            </a:avLst>
          </a:prstGeom>
          <a:solidFill>
            <a:srgbClr val="663300"/>
          </a:solidFill>
          <a:ln w="18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a:solidFill>
                <a:srgbClr val="FFFFFF"/>
              </a:solidFill>
            </a:endParaRPr>
          </a:p>
        </p:txBody>
      </p:sp>
      <p:sp>
        <p:nvSpPr>
          <p:cNvPr id="19467" name="AutoShape 11"/>
          <p:cNvSpPr>
            <a:spLocks noChangeArrowheads="1"/>
          </p:cNvSpPr>
          <p:nvPr/>
        </p:nvSpPr>
        <p:spPr bwMode="auto">
          <a:xfrm>
            <a:off x="7297738" y="4859338"/>
            <a:ext cx="757237" cy="919162"/>
          </a:xfrm>
          <a:prstGeom prst="triangle">
            <a:avLst>
              <a:gd name="adj" fmla="val 50000"/>
            </a:avLst>
          </a:prstGeom>
          <a:solidFill>
            <a:srgbClr val="008000"/>
          </a:solidFill>
          <a:ln w="18000">
            <a:solidFill>
              <a:srgbClr val="80808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000" tIns="36000" rIns="81000" bIns="36000" anchor="ctr"/>
          <a:lstStyle/>
          <a:p>
            <a:pPr algn="ctr" defTabSz="449263" fontAlgn="base">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solidFill>
                  <a:srgbClr val="000000"/>
                </a:solidFill>
              </a:rPr>
              <a:t> </a:t>
            </a:r>
          </a:p>
        </p:txBody>
      </p:sp>
    </p:spTree>
    <p:extLst>
      <p:ext uri="{BB962C8B-B14F-4D97-AF65-F5344CB8AC3E}">
        <p14:creationId xmlns:p14="http://schemas.microsoft.com/office/powerpoint/2010/main" xmlns="" val="32716128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1293813" y="857250"/>
            <a:ext cx="7542212" cy="514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ts val="700"/>
              </a:spcBef>
              <a:spcAft>
                <a:spcPct val="0"/>
              </a:spcAft>
              <a:buSzPct val="100000"/>
            </a:pPr>
            <a:r>
              <a:rPr lang="fr-FR" sz="2800">
                <a:solidFill>
                  <a:srgbClr val="003A80"/>
                </a:solidFill>
              </a:rPr>
              <a:t>-</a:t>
            </a:r>
          </a:p>
        </p:txBody>
      </p:sp>
      <p:sp>
        <p:nvSpPr>
          <p:cNvPr id="20482" name="Text Box 2"/>
          <p:cNvSpPr txBox="1">
            <a:spLocks noChangeArrowheads="1"/>
          </p:cNvSpPr>
          <p:nvPr/>
        </p:nvSpPr>
        <p:spPr bwMode="auto">
          <a:xfrm>
            <a:off x="1428750" y="1528763"/>
            <a:ext cx="6896100" cy="4584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marL="27781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defTabSz="449263" fontAlgn="base">
              <a:spcBef>
                <a:spcPct val="0"/>
              </a:spcBef>
              <a:spcAft>
                <a:spcPct val="0"/>
              </a:spcAft>
              <a:buSzPct val="100000"/>
            </a:pPr>
            <a:r>
              <a:rPr lang="fr-FR" sz="2000" dirty="0">
                <a:solidFill>
                  <a:srgbClr val="5F7A3C"/>
                </a:solidFill>
              </a:rPr>
              <a:t>Que faire ?</a:t>
            </a:r>
          </a:p>
          <a:p>
            <a:pPr lvl="1" defTabSz="449263" eaLnBrk="0" fontAlgn="base" hangingPunct="0">
              <a:spcBef>
                <a:spcPts val="850"/>
              </a:spcBef>
              <a:spcAft>
                <a:spcPct val="0"/>
              </a:spcAft>
              <a:buClr>
                <a:srgbClr val="003A80"/>
              </a:buClr>
              <a:buSzPct val="45000"/>
              <a:buFont typeface="Wingdings" charset="2"/>
              <a:buChar char=""/>
            </a:pPr>
            <a:r>
              <a:rPr lang="fr-FR" dirty="0">
                <a:solidFill>
                  <a:srgbClr val="003A81"/>
                </a:solidFill>
              </a:rPr>
              <a:t> Quand la densité de points </a:t>
            </a:r>
            <a:r>
              <a:rPr lang="fr-FR" dirty="0" err="1">
                <a:solidFill>
                  <a:srgbClr val="003A81"/>
                </a:solidFill>
              </a:rPr>
              <a:t>LiDAR</a:t>
            </a:r>
            <a:r>
              <a:rPr lang="fr-FR" dirty="0">
                <a:solidFill>
                  <a:srgbClr val="003A81"/>
                </a:solidFill>
              </a:rPr>
              <a:t> ne permet pas d'avoir un MNC de résolution suffisante ?</a:t>
            </a:r>
          </a:p>
          <a:p>
            <a:pPr lvl="1" defTabSz="449263" eaLnBrk="0" fontAlgn="base" hangingPunct="0">
              <a:spcBef>
                <a:spcPts val="850"/>
              </a:spcBef>
              <a:spcAft>
                <a:spcPct val="0"/>
              </a:spcAft>
              <a:buClr>
                <a:srgbClr val="003A80"/>
              </a:buClr>
              <a:buSzPct val="45000"/>
              <a:buFont typeface="Wingdings" charset="2"/>
              <a:buChar char=""/>
            </a:pPr>
            <a:r>
              <a:rPr lang="fr-FR" dirty="0">
                <a:solidFill>
                  <a:srgbClr val="003A81"/>
                </a:solidFill>
              </a:rPr>
              <a:t> Dans les peuplements de taillis ?</a:t>
            </a:r>
          </a:p>
          <a:p>
            <a:pPr lvl="1" defTabSz="449263" eaLnBrk="0" fontAlgn="base" hangingPunct="0">
              <a:spcBef>
                <a:spcPts val="850"/>
              </a:spcBef>
              <a:spcAft>
                <a:spcPct val="0"/>
              </a:spcAft>
              <a:buClr>
                <a:srgbClr val="003A80"/>
              </a:buClr>
              <a:buSzPct val="45000"/>
              <a:buFont typeface="Wingdings" charset="2"/>
              <a:buChar char=""/>
            </a:pPr>
            <a:r>
              <a:rPr lang="fr-FR" dirty="0">
                <a:solidFill>
                  <a:srgbClr val="003A81"/>
                </a:solidFill>
              </a:rPr>
              <a:t> Quand on a besoin d'information non biaisée à l'échelle de la parcelle </a:t>
            </a:r>
            <a:r>
              <a:rPr lang="fr-FR" dirty="0" smtClean="0">
                <a:solidFill>
                  <a:srgbClr val="003A81"/>
                </a:solidFill>
              </a:rPr>
              <a:t>?</a:t>
            </a:r>
          </a:p>
          <a:p>
            <a:pPr lvl="1" defTabSz="449263" eaLnBrk="0" fontAlgn="base" hangingPunct="0">
              <a:spcBef>
                <a:spcPts val="850"/>
              </a:spcBef>
              <a:spcAft>
                <a:spcPct val="0"/>
              </a:spcAft>
              <a:buClr>
                <a:srgbClr val="003A80"/>
              </a:buClr>
              <a:buSzPct val="45000"/>
            </a:pPr>
            <a:endParaRPr lang="fr-FR" dirty="0" smtClean="0">
              <a:solidFill>
                <a:srgbClr val="003A81"/>
              </a:solidFill>
            </a:endParaRPr>
          </a:p>
          <a:p>
            <a:pPr marL="0" lvl="1" defTabSz="449263" fontAlgn="base">
              <a:spcBef>
                <a:spcPct val="0"/>
              </a:spcBef>
              <a:spcAft>
                <a:spcPct val="0"/>
              </a:spcAft>
              <a:buClr>
                <a:srgbClr val="003A80"/>
              </a:buClr>
              <a:buSzPct val="100000"/>
            </a:pPr>
            <a:r>
              <a:rPr lang="fr-FR" sz="2000" dirty="0">
                <a:solidFill>
                  <a:srgbClr val="5F7A3C"/>
                </a:solidFill>
              </a:rPr>
              <a:t>Solutions Drones:</a:t>
            </a:r>
          </a:p>
          <a:p>
            <a:pPr lvl="1" defTabSz="449263" eaLnBrk="0" fontAlgn="base" hangingPunct="0">
              <a:spcBef>
                <a:spcPts val="850"/>
              </a:spcBef>
              <a:spcAft>
                <a:spcPct val="0"/>
              </a:spcAft>
              <a:buClr>
                <a:srgbClr val="003A80"/>
              </a:buClr>
              <a:buSzPct val="45000"/>
            </a:pPr>
            <a:r>
              <a:rPr lang="fr-FR" dirty="0" smtClean="0">
                <a:solidFill>
                  <a:srgbClr val="003A81"/>
                </a:solidFill>
              </a:rPr>
              <a:t>Précision et qualité des données</a:t>
            </a:r>
          </a:p>
          <a:p>
            <a:pPr lvl="1" defTabSz="449263" eaLnBrk="0" fontAlgn="base" hangingPunct="0">
              <a:spcBef>
                <a:spcPts val="850"/>
              </a:spcBef>
              <a:spcAft>
                <a:spcPct val="0"/>
              </a:spcAft>
              <a:buClr>
                <a:srgbClr val="003A80"/>
              </a:buClr>
              <a:buSzPct val="45000"/>
            </a:pPr>
            <a:r>
              <a:rPr lang="fr-FR" dirty="0" smtClean="0">
                <a:solidFill>
                  <a:srgbClr val="003A81"/>
                </a:solidFill>
              </a:rPr>
              <a:t>Topographiques, végétation, caractéristiques dendrométriques</a:t>
            </a:r>
          </a:p>
          <a:p>
            <a:pPr lvl="1" defTabSz="449263" eaLnBrk="0" fontAlgn="base" hangingPunct="0">
              <a:spcBef>
                <a:spcPts val="850"/>
              </a:spcBef>
              <a:spcAft>
                <a:spcPct val="0"/>
              </a:spcAft>
              <a:buClr>
                <a:srgbClr val="003A80"/>
              </a:buClr>
              <a:buSzPct val="45000"/>
            </a:pPr>
            <a:endParaRPr lang="fr-FR" dirty="0">
              <a:solidFill>
                <a:srgbClr val="003A81"/>
              </a:solidFill>
            </a:endParaRPr>
          </a:p>
          <a:p>
            <a:pPr lvl="1" defTabSz="449263" eaLnBrk="0" fontAlgn="base" hangingPunct="0">
              <a:spcBef>
                <a:spcPts val="850"/>
              </a:spcBef>
              <a:spcAft>
                <a:spcPct val="0"/>
              </a:spcAft>
              <a:buClr>
                <a:srgbClr val="003A80"/>
              </a:buClr>
              <a:buSzPct val="45000"/>
            </a:pPr>
            <a:r>
              <a:rPr lang="fr-FR" dirty="0" smtClean="0">
                <a:solidFill>
                  <a:srgbClr val="003A81"/>
                </a:solidFill>
              </a:rPr>
              <a:t>Perspectives  de collaboration – thèse CIFRE?</a:t>
            </a:r>
            <a:endParaRPr lang="fr-FR" dirty="0">
              <a:solidFill>
                <a:srgbClr val="003A81"/>
              </a:solidFill>
            </a:endParaRPr>
          </a:p>
          <a:p>
            <a:pPr defTabSz="449263" eaLnBrk="0" fontAlgn="base" hangingPunct="0">
              <a:spcBef>
                <a:spcPts val="850"/>
              </a:spcBef>
              <a:spcAft>
                <a:spcPct val="0"/>
              </a:spcAft>
            </a:pPr>
            <a:endParaRPr lang="fr-FR" sz="2000" dirty="0">
              <a:solidFill>
                <a:srgbClr val="003A81"/>
              </a:solidFill>
            </a:endParaRPr>
          </a:p>
        </p:txBody>
      </p:sp>
    </p:spTree>
    <p:extLst>
      <p:ext uri="{BB962C8B-B14F-4D97-AF65-F5344CB8AC3E}">
        <p14:creationId xmlns:p14="http://schemas.microsoft.com/office/powerpoint/2010/main" xmlns="" val="3065993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924944"/>
            <a:ext cx="7772400" cy="1362075"/>
          </a:xfrm>
        </p:spPr>
        <p:txBody>
          <a:bodyPr/>
          <a:lstStyle/>
          <a:p>
            <a:r>
              <a:rPr lang="fr-FR" dirty="0" smtClean="0"/>
              <a:t>Merci de votre attention</a:t>
            </a:r>
            <a:endParaRPr lang="fr-FR" dirty="0"/>
          </a:p>
        </p:txBody>
      </p:sp>
    </p:spTree>
    <p:extLst>
      <p:ext uri="{BB962C8B-B14F-4D97-AF65-F5344CB8AC3E}">
        <p14:creationId xmlns:p14="http://schemas.microsoft.com/office/powerpoint/2010/main" xmlns="" val="1841679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3542"/>
            <a:ext cx="3491880" cy="6207786"/>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08648" y="2924944"/>
            <a:ext cx="1984721" cy="3528392"/>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93369" y="15837"/>
            <a:ext cx="3650631" cy="6490010"/>
          </a:xfrm>
          <a:prstGeom prst="rect">
            <a:avLst/>
          </a:prstGeom>
        </p:spPr>
      </p:pic>
    </p:spTree>
    <p:extLst>
      <p:ext uri="{BB962C8B-B14F-4D97-AF65-F5344CB8AC3E}">
        <p14:creationId xmlns:p14="http://schemas.microsoft.com/office/powerpoint/2010/main" xmlns="" val="2876769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86375" y="-8632"/>
            <a:ext cx="3857625" cy="685800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8632"/>
            <a:ext cx="3851920" cy="6847858"/>
          </a:xfrm>
          <a:prstGeom prst="rect">
            <a:avLst/>
          </a:prstGeom>
        </p:spPr>
      </p:pic>
    </p:spTree>
    <p:extLst>
      <p:ext uri="{BB962C8B-B14F-4D97-AF65-F5344CB8AC3E}">
        <p14:creationId xmlns:p14="http://schemas.microsoft.com/office/powerpoint/2010/main" xmlns="" val="2736343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555875" y="6238875"/>
            <a:ext cx="4608513" cy="14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fr-FR" sz="1200">
                <a:solidFill>
                  <a:srgbClr val="000000"/>
                </a:solidFill>
              </a:rPr>
              <a:t>NEWFOR Conférence à mi parcours</a:t>
            </a:r>
            <a:endParaRPr lang="fr-FR" sz="1200" baseline="30000">
              <a:solidFill>
                <a:srgbClr val="000000"/>
              </a:solidFill>
            </a:endParaRPr>
          </a:p>
        </p:txBody>
      </p:sp>
      <p:pic>
        <p:nvPicPr>
          <p:cNvPr id="21507" name="Picture 3" descr="B_1_positive_4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00900" y="5886450"/>
            <a:ext cx="1943100"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21508" name="Picture 4" descr="Newfor_logo_black-300x9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075" y="6165850"/>
            <a:ext cx="1905000" cy="571500"/>
          </a:xfrm>
          <a:prstGeom prst="rect">
            <a:avLst/>
          </a:prstGeom>
          <a:noFill/>
          <a:extLst>
            <a:ext uri="{909E8E84-426E-40DD-AFC4-6F175D3DCCD1}">
              <a14:hiddenFill xmlns:a14="http://schemas.microsoft.com/office/drawing/2010/main" xmlns="">
                <a:solidFill>
                  <a:srgbClr val="FFFFFF"/>
                </a:solidFill>
              </a14:hiddenFill>
            </a:ext>
          </a:extLst>
        </p:spPr>
      </p:pic>
      <p:sp>
        <p:nvSpPr>
          <p:cNvPr id="21509" name="Text Box 5"/>
          <p:cNvSpPr txBox="1">
            <a:spLocks noChangeArrowheads="1"/>
          </p:cNvSpPr>
          <p:nvPr/>
        </p:nvSpPr>
        <p:spPr bwMode="auto">
          <a:xfrm>
            <a:off x="3779838" y="6381750"/>
            <a:ext cx="19907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FR" sz="1200">
                <a:solidFill>
                  <a:srgbClr val="000000"/>
                </a:solidFill>
              </a:rPr>
              <a:t>Grenoble, 24 octobre 2013</a:t>
            </a:r>
          </a:p>
        </p:txBody>
      </p:sp>
      <p:pic>
        <p:nvPicPr>
          <p:cNvPr id="21510" name="Picture 6" descr="DSC_0892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0113" y="404813"/>
            <a:ext cx="7413625" cy="49641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0462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555875" y="6238875"/>
            <a:ext cx="4608513" cy="14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fr-FR" sz="1200">
                <a:solidFill>
                  <a:srgbClr val="000000"/>
                </a:solidFill>
              </a:rPr>
              <a:t>NEWFOR Conférence à mi parcours</a:t>
            </a:r>
            <a:endParaRPr lang="fr-FR" sz="1200" baseline="30000">
              <a:solidFill>
                <a:srgbClr val="000000"/>
              </a:solidFill>
            </a:endParaRPr>
          </a:p>
        </p:txBody>
      </p:sp>
      <p:pic>
        <p:nvPicPr>
          <p:cNvPr id="26627" name="Picture 3" descr="B_1_positive_4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00900" y="5886450"/>
            <a:ext cx="1943100"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 name="Picture 4" descr="Newfor_logo_black-300x9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075" y="6165850"/>
            <a:ext cx="1905000" cy="571500"/>
          </a:xfrm>
          <a:prstGeom prst="rect">
            <a:avLst/>
          </a:prstGeom>
          <a:noFill/>
          <a:extLst>
            <a:ext uri="{909E8E84-426E-40DD-AFC4-6F175D3DCCD1}">
              <a14:hiddenFill xmlns:a14="http://schemas.microsoft.com/office/drawing/2010/main" xmlns="">
                <a:solidFill>
                  <a:srgbClr val="FFFFFF"/>
                </a:solidFill>
              </a14:hiddenFill>
            </a:ext>
          </a:extLst>
        </p:spPr>
      </p:pic>
      <p:sp>
        <p:nvSpPr>
          <p:cNvPr id="26629" name="Text Box 5"/>
          <p:cNvSpPr txBox="1">
            <a:spLocks noChangeArrowheads="1"/>
          </p:cNvSpPr>
          <p:nvPr/>
        </p:nvSpPr>
        <p:spPr bwMode="auto">
          <a:xfrm>
            <a:off x="3779838" y="6381750"/>
            <a:ext cx="19907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FR" sz="1200">
                <a:solidFill>
                  <a:srgbClr val="000000"/>
                </a:solidFill>
              </a:rPr>
              <a:t>Grenoble, 24 octobre 2013</a:t>
            </a:r>
          </a:p>
        </p:txBody>
      </p:sp>
      <p:pic>
        <p:nvPicPr>
          <p:cNvPr id="26631" name="Picture 7" descr="_MG_223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088" y="404813"/>
            <a:ext cx="7380287" cy="49196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5827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555875" y="6238875"/>
            <a:ext cx="4608513" cy="14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fr-FR" sz="1200">
                <a:solidFill>
                  <a:srgbClr val="000000"/>
                </a:solidFill>
              </a:rPr>
              <a:t>NEWFOR Conférence à mi parcours</a:t>
            </a:r>
            <a:endParaRPr lang="fr-FR" sz="1200" baseline="30000">
              <a:solidFill>
                <a:srgbClr val="000000"/>
              </a:solidFill>
            </a:endParaRPr>
          </a:p>
        </p:txBody>
      </p:sp>
      <p:pic>
        <p:nvPicPr>
          <p:cNvPr id="22531" name="Picture 3" descr="B_1_positive_4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00900" y="5886450"/>
            <a:ext cx="1943100"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22532" name="Picture 4" descr="Newfor_logo_black-300x9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075" y="6165850"/>
            <a:ext cx="1905000" cy="571500"/>
          </a:xfrm>
          <a:prstGeom prst="rect">
            <a:avLst/>
          </a:prstGeom>
          <a:noFill/>
          <a:extLst>
            <a:ext uri="{909E8E84-426E-40DD-AFC4-6F175D3DCCD1}">
              <a14:hiddenFill xmlns:a14="http://schemas.microsoft.com/office/drawing/2010/main" xmlns="">
                <a:solidFill>
                  <a:srgbClr val="FFFFFF"/>
                </a:solidFill>
              </a14:hiddenFill>
            </a:ext>
          </a:extLst>
        </p:spPr>
      </p:pic>
      <p:sp>
        <p:nvSpPr>
          <p:cNvPr id="22533" name="Text Box 5"/>
          <p:cNvSpPr txBox="1">
            <a:spLocks noChangeArrowheads="1"/>
          </p:cNvSpPr>
          <p:nvPr/>
        </p:nvSpPr>
        <p:spPr bwMode="auto">
          <a:xfrm>
            <a:off x="3779838" y="6381750"/>
            <a:ext cx="19907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FR" sz="1200">
                <a:solidFill>
                  <a:srgbClr val="000000"/>
                </a:solidFill>
              </a:rPr>
              <a:t>Grenoble, 24 octobre 2013</a:t>
            </a:r>
          </a:p>
        </p:txBody>
      </p:sp>
      <p:pic>
        <p:nvPicPr>
          <p:cNvPr id="22534" name="Picture 6" descr="DSC_0886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4213" y="476250"/>
            <a:ext cx="7700962" cy="5156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1453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555875" y="6238875"/>
            <a:ext cx="4608513" cy="14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fr-FR" sz="1200">
                <a:solidFill>
                  <a:srgbClr val="000000"/>
                </a:solidFill>
              </a:rPr>
              <a:t>NEWFOR Conférence à mi parcours</a:t>
            </a:r>
            <a:endParaRPr lang="fr-FR" sz="1200" baseline="30000">
              <a:solidFill>
                <a:srgbClr val="000000"/>
              </a:solidFill>
            </a:endParaRPr>
          </a:p>
        </p:txBody>
      </p:sp>
      <p:pic>
        <p:nvPicPr>
          <p:cNvPr id="23555" name="Picture 3" descr="B_1_positive_4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00900" y="5886450"/>
            <a:ext cx="1943100"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23556" name="Picture 4" descr="Newfor_logo_black-300x9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075" y="6165850"/>
            <a:ext cx="1905000" cy="571500"/>
          </a:xfrm>
          <a:prstGeom prst="rect">
            <a:avLst/>
          </a:prstGeom>
          <a:noFill/>
          <a:extLst>
            <a:ext uri="{909E8E84-426E-40DD-AFC4-6F175D3DCCD1}">
              <a14:hiddenFill xmlns:a14="http://schemas.microsoft.com/office/drawing/2010/main" xmlns="">
                <a:solidFill>
                  <a:srgbClr val="FFFFFF"/>
                </a:solidFill>
              </a14:hiddenFill>
            </a:ext>
          </a:extLst>
        </p:spPr>
      </p:pic>
      <p:sp>
        <p:nvSpPr>
          <p:cNvPr id="23557" name="Text Box 5"/>
          <p:cNvSpPr txBox="1">
            <a:spLocks noChangeArrowheads="1"/>
          </p:cNvSpPr>
          <p:nvPr/>
        </p:nvSpPr>
        <p:spPr bwMode="auto">
          <a:xfrm>
            <a:off x="3779838" y="6381750"/>
            <a:ext cx="19907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FR" sz="1200">
                <a:solidFill>
                  <a:srgbClr val="000000"/>
                </a:solidFill>
              </a:rPr>
              <a:t>Grenoble, 24 octobre 2013</a:t>
            </a:r>
          </a:p>
        </p:txBody>
      </p:sp>
      <p:pic>
        <p:nvPicPr>
          <p:cNvPr id="23558" name="Picture 6" descr="DSC0160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088" y="476250"/>
            <a:ext cx="7397750" cy="49101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4741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RSTEA Vert Masque v1">
  <a:themeElements>
    <a:clrScheme name="Irstea Institutionnel">
      <a:dk1>
        <a:srgbClr val="003A80"/>
      </a:dk1>
      <a:lt1>
        <a:sysClr val="window" lastClr="FFFFFF"/>
      </a:lt1>
      <a:dk2>
        <a:srgbClr val="009EE0"/>
      </a:dk2>
      <a:lt2>
        <a:srgbClr val="FFFFFF"/>
      </a:lt2>
      <a:accent1>
        <a:srgbClr val="A4C400"/>
      </a:accent1>
      <a:accent2>
        <a:srgbClr val="009EE0"/>
      </a:accent2>
      <a:accent3>
        <a:srgbClr val="083F88"/>
      </a:accent3>
      <a:accent4>
        <a:srgbClr val="85CCD1"/>
      </a:accent4>
      <a:accent5>
        <a:srgbClr val="702283"/>
      </a:accent5>
      <a:accent6>
        <a:srgbClr val="AF1280"/>
      </a:accent6>
      <a:hlink>
        <a:srgbClr val="009EE0"/>
      </a:hlink>
      <a:folHlink>
        <a:srgbClr val="A4C400"/>
      </a:folHlink>
    </a:clrScheme>
    <a:fontScheme name="Essentie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0</TotalTime>
  <Words>836</Words>
  <Application>Microsoft Office PowerPoint</Application>
  <PresentationFormat>Affichage à l'écran (4:3)</PresentationFormat>
  <Paragraphs>174</Paragraphs>
  <Slides>33</Slides>
  <Notes>10</Notes>
  <HiddenSlides>0</HiddenSlides>
  <MMClips>0</MMClips>
  <ScaleCrop>false</ScaleCrop>
  <HeadingPairs>
    <vt:vector size="4" baseType="variant">
      <vt:variant>
        <vt:lpstr>Thème</vt:lpstr>
      </vt:variant>
      <vt:variant>
        <vt:i4>5</vt:i4>
      </vt:variant>
      <vt:variant>
        <vt:lpstr>Titres des diapositives</vt:lpstr>
      </vt:variant>
      <vt:variant>
        <vt:i4>33</vt:i4>
      </vt:variant>
    </vt:vector>
  </HeadingPairs>
  <TitlesOfParts>
    <vt:vector size="38" baseType="lpstr">
      <vt:lpstr>Thème Office</vt:lpstr>
      <vt:lpstr>2_Thème Office</vt:lpstr>
      <vt:lpstr>3_Thème Office</vt:lpstr>
      <vt:lpstr>Modèle par défaut</vt:lpstr>
      <vt:lpstr>IRSTEA Vert Masque v1</vt:lpstr>
      <vt:lpstr>Intérêt des drones pour  la surveillance des milieux montagnards :  applications et perspectives   Laurent Borgniet  UR Ecosystèmes montagnards– IRSTEA Grenoble </vt:lpstr>
      <vt:lpstr>Diapositive 2</vt:lpstr>
      <vt:lpstr>Diapositive 3</vt:lpstr>
      <vt:lpstr>Diapositive 4</vt:lpstr>
      <vt:lpstr>Diapositive 5</vt:lpstr>
      <vt:lpstr>Diapositive 6</vt:lpstr>
      <vt:lpstr>Diapositive 7</vt:lpstr>
      <vt:lpstr>Diapositive 8</vt:lpstr>
      <vt:lpstr>Diapositive 9</vt:lpstr>
      <vt:lpstr>Diapositive 10</vt:lpstr>
      <vt:lpstr>Study areas Hazard caracterization  Improvement with Pleiade images </vt:lpstr>
      <vt:lpstr>Diapositive 12</vt:lpstr>
      <vt:lpstr>2D – 3D inputs</vt:lpstr>
      <vt:lpstr>Diapositive 14</vt:lpstr>
      <vt:lpstr>Diapositive 15</vt:lpstr>
      <vt:lpstr>Diapositive 16</vt:lpstr>
      <vt:lpstr>Rollfree simulations Rockfall Hazards Map (Chartreuse)</vt:lpstr>
      <vt:lpstr>3D with Rockyfor3D model  </vt:lpstr>
      <vt:lpstr>Diapositive 19</vt:lpstr>
      <vt:lpstr>RockyFor3D simulation</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Merci de votre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Intérêt des drones pour la surveillance des milieux montagnards :  applications et perspectives   Laurent Borgniet – IRSTEA Grenoble</dc:title>
  <dc:creator>Laurent Borgniet</dc:creator>
  <cp:lastModifiedBy>Agropolis</cp:lastModifiedBy>
  <cp:revision>28</cp:revision>
  <dcterms:created xsi:type="dcterms:W3CDTF">2014-06-24T09:57:48Z</dcterms:created>
  <dcterms:modified xsi:type="dcterms:W3CDTF">2014-06-25T08:59:28Z</dcterms:modified>
</cp:coreProperties>
</file>