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8" r:id="rId2"/>
    <p:sldId id="309" r:id="rId3"/>
    <p:sldId id="301" r:id="rId4"/>
    <p:sldId id="302" r:id="rId5"/>
    <p:sldId id="307" r:id="rId6"/>
    <p:sldId id="314" r:id="rId7"/>
    <p:sldId id="311" r:id="rId8"/>
    <p:sldId id="315" r:id="rId9"/>
    <p:sldId id="310" r:id="rId10"/>
    <p:sldId id="312" r:id="rId11"/>
    <p:sldId id="31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dal Elisabeth" initials="VE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284"/>
    <a:srgbClr val="6600CC"/>
    <a:srgbClr val="4F81BD"/>
    <a:srgbClr val="2EAC73"/>
    <a:srgbClr val="CCFF66"/>
    <a:srgbClr val="993300"/>
    <a:srgbClr val="9D073D"/>
    <a:srgbClr val="3616C0"/>
    <a:srgbClr val="FF00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35" autoAdjust="0"/>
  </p:normalViewPr>
  <p:slideViewPr>
    <p:cSldViewPr>
      <p:cViewPr>
        <p:scale>
          <a:sx n="90" d="100"/>
          <a:sy n="90" d="100"/>
        </p:scale>
        <p:origin x="-81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9DD010-6C48-45D5-BC87-18AABA8C4E94}" type="doc">
      <dgm:prSet loTypeId="urn:microsoft.com/office/officeart/2005/8/layout/process3" loCatId="process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D94E5E53-362A-4224-BC4B-986F14549A35}">
      <dgm:prSet phldrT="[Texte]" custT="1"/>
      <dgm:spPr/>
      <dgm:t>
        <a:bodyPr/>
        <a:lstStyle/>
        <a:p>
          <a:r>
            <a:rPr lang="fr-FR" sz="1400" b="0" dirty="0" smtClean="0"/>
            <a:t>Mesures</a:t>
          </a:r>
          <a:endParaRPr lang="fr-FR" sz="1400" b="0" dirty="0"/>
        </a:p>
      </dgm:t>
    </dgm:pt>
    <dgm:pt modelId="{DFFA61F8-BEAB-49E0-8CD9-A591F6ACA50C}" type="parTrans" cxnId="{7445FA93-4007-4C51-B241-C1BDC0D9DE9B}">
      <dgm:prSet/>
      <dgm:spPr/>
      <dgm:t>
        <a:bodyPr/>
        <a:lstStyle/>
        <a:p>
          <a:endParaRPr lang="fr-FR"/>
        </a:p>
      </dgm:t>
    </dgm:pt>
    <dgm:pt modelId="{A5685360-B31D-4B18-A80B-9B5A2F7B7996}" type="sibTrans" cxnId="{7445FA93-4007-4C51-B241-C1BDC0D9DE9B}">
      <dgm:prSet/>
      <dgm:spPr/>
      <dgm:t>
        <a:bodyPr/>
        <a:lstStyle/>
        <a:p>
          <a:endParaRPr lang="fr-FR"/>
        </a:p>
      </dgm:t>
    </dgm:pt>
    <dgm:pt modelId="{79AFADAC-6E3B-4133-9E40-E402195EBE8B}">
      <dgm:prSet phldrT="[Texte]"/>
      <dgm:spPr/>
      <dgm:t>
        <a:bodyPr/>
        <a:lstStyle/>
        <a:p>
          <a:r>
            <a:rPr lang="fr-FR" dirty="0" smtClean="0"/>
            <a:t>Méthodes</a:t>
          </a:r>
          <a:endParaRPr lang="fr-FR" dirty="0"/>
        </a:p>
      </dgm:t>
    </dgm:pt>
    <dgm:pt modelId="{D4294237-0901-4AB3-91B8-2035541BDCFC}" type="parTrans" cxnId="{F4376D27-F03E-49A3-B006-EF4013EF85E1}">
      <dgm:prSet/>
      <dgm:spPr/>
      <dgm:t>
        <a:bodyPr/>
        <a:lstStyle/>
        <a:p>
          <a:endParaRPr lang="fr-FR"/>
        </a:p>
      </dgm:t>
    </dgm:pt>
    <dgm:pt modelId="{9934799E-CC74-491B-86C9-B82DD5AFAF0B}" type="sibTrans" cxnId="{F4376D27-F03E-49A3-B006-EF4013EF85E1}">
      <dgm:prSet/>
      <dgm:spPr/>
      <dgm:t>
        <a:bodyPr/>
        <a:lstStyle/>
        <a:p>
          <a:endParaRPr lang="fr-FR"/>
        </a:p>
      </dgm:t>
    </dgm:pt>
    <dgm:pt modelId="{82AF096E-B5AB-44D6-A038-712F940DE5B7}">
      <dgm:prSet phldrT="[Texte]"/>
      <dgm:spPr/>
      <dgm:t>
        <a:bodyPr/>
        <a:lstStyle/>
        <a:p>
          <a:r>
            <a:rPr lang="fr-FR" b="1" dirty="0" smtClean="0"/>
            <a:t>Capteurs</a:t>
          </a:r>
          <a:endParaRPr lang="fr-FR" b="1" dirty="0"/>
        </a:p>
      </dgm:t>
    </dgm:pt>
    <dgm:pt modelId="{C69BA8E4-E5B9-43CB-95F9-823523139553}" type="parTrans" cxnId="{511BB134-66DD-45C6-9411-0D47A3E062BA}">
      <dgm:prSet/>
      <dgm:spPr/>
      <dgm:t>
        <a:bodyPr/>
        <a:lstStyle/>
        <a:p>
          <a:endParaRPr lang="fr-FR"/>
        </a:p>
      </dgm:t>
    </dgm:pt>
    <dgm:pt modelId="{4F8479B9-F6D3-45B5-980B-DABE8F821153}" type="sibTrans" cxnId="{511BB134-66DD-45C6-9411-0D47A3E062BA}">
      <dgm:prSet/>
      <dgm:spPr/>
      <dgm:t>
        <a:bodyPr/>
        <a:lstStyle/>
        <a:p>
          <a:endParaRPr lang="fr-FR"/>
        </a:p>
      </dgm:t>
    </dgm:pt>
    <dgm:pt modelId="{A243FF79-9F13-47D6-AE66-B93DEFC1DA95}">
      <dgm:prSet phldrT="[Texte]" custT="1"/>
      <dgm:spPr/>
      <dgm:t>
        <a:bodyPr/>
        <a:lstStyle/>
        <a:p>
          <a:r>
            <a:rPr lang="fr-FR" sz="1400" b="0" dirty="0" smtClean="0"/>
            <a:t>Transmission</a:t>
          </a:r>
          <a:endParaRPr lang="fr-FR" sz="1400" b="0" dirty="0"/>
        </a:p>
      </dgm:t>
    </dgm:pt>
    <dgm:pt modelId="{114C43BB-D32B-496A-86CA-3EB963C70764}" type="parTrans" cxnId="{35FFB32A-871D-4320-9673-39487DA9E743}">
      <dgm:prSet/>
      <dgm:spPr/>
      <dgm:t>
        <a:bodyPr/>
        <a:lstStyle/>
        <a:p>
          <a:endParaRPr lang="fr-FR"/>
        </a:p>
      </dgm:t>
    </dgm:pt>
    <dgm:pt modelId="{2B1DF164-B00D-4EB8-BF11-AD1DE55C4995}" type="sibTrans" cxnId="{35FFB32A-871D-4320-9673-39487DA9E743}">
      <dgm:prSet/>
      <dgm:spPr/>
      <dgm:t>
        <a:bodyPr/>
        <a:lstStyle/>
        <a:p>
          <a:endParaRPr lang="fr-FR"/>
        </a:p>
      </dgm:t>
    </dgm:pt>
    <dgm:pt modelId="{7DA89B10-9BF6-48D1-9F69-14B28DC4D8C0}">
      <dgm:prSet phldrT="[Texte]"/>
      <dgm:spPr/>
      <dgm:t>
        <a:bodyPr/>
        <a:lstStyle/>
        <a:p>
          <a:r>
            <a:rPr lang="fr-FR" b="0" dirty="0" smtClean="0"/>
            <a:t>Réseaux de capteurs</a:t>
          </a:r>
          <a:endParaRPr lang="fr-FR" b="0" dirty="0"/>
        </a:p>
      </dgm:t>
    </dgm:pt>
    <dgm:pt modelId="{C708B95F-FD67-4CC7-929B-0FB044A07819}" type="parTrans" cxnId="{1B8B44DA-4DE4-49F0-825C-920145B76F2E}">
      <dgm:prSet/>
      <dgm:spPr/>
      <dgm:t>
        <a:bodyPr/>
        <a:lstStyle/>
        <a:p>
          <a:endParaRPr lang="fr-FR"/>
        </a:p>
      </dgm:t>
    </dgm:pt>
    <dgm:pt modelId="{7DF0C73A-3B7F-436E-9D99-6D8BA8F986CE}" type="sibTrans" cxnId="{1B8B44DA-4DE4-49F0-825C-920145B76F2E}">
      <dgm:prSet/>
      <dgm:spPr/>
      <dgm:t>
        <a:bodyPr/>
        <a:lstStyle/>
        <a:p>
          <a:endParaRPr lang="fr-FR"/>
        </a:p>
      </dgm:t>
    </dgm:pt>
    <dgm:pt modelId="{4DBB9FD5-B134-405F-A6B4-BFB93DB3C9C7}">
      <dgm:prSet phldrT="[Texte]" custT="1"/>
      <dgm:spPr/>
      <dgm:t>
        <a:bodyPr/>
        <a:lstStyle/>
        <a:p>
          <a:r>
            <a:rPr lang="fr-FR" sz="1400" b="0" dirty="0" smtClean="0"/>
            <a:t>Intégration</a:t>
          </a:r>
          <a:endParaRPr lang="fr-FR" sz="1400" b="0" dirty="0"/>
        </a:p>
      </dgm:t>
    </dgm:pt>
    <dgm:pt modelId="{4A955397-5907-4227-BD9B-77BF93ABD824}" type="parTrans" cxnId="{799C58EC-D462-4960-A2F9-0998FC63D852}">
      <dgm:prSet/>
      <dgm:spPr/>
      <dgm:t>
        <a:bodyPr/>
        <a:lstStyle/>
        <a:p>
          <a:endParaRPr lang="fr-FR"/>
        </a:p>
      </dgm:t>
    </dgm:pt>
    <dgm:pt modelId="{1AE4B0EE-89AE-4F97-B938-391C093416E0}" type="sibTrans" cxnId="{799C58EC-D462-4960-A2F9-0998FC63D852}">
      <dgm:prSet/>
      <dgm:spPr/>
      <dgm:t>
        <a:bodyPr/>
        <a:lstStyle/>
        <a:p>
          <a:endParaRPr lang="fr-FR"/>
        </a:p>
      </dgm:t>
    </dgm:pt>
    <dgm:pt modelId="{200330EE-5497-422E-9040-65C0E672437D}">
      <dgm:prSet phldrT="[Texte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b="1" dirty="0" smtClean="0"/>
            <a:t>Logiciel</a:t>
          </a:r>
          <a:endParaRPr lang="fr-FR" b="1" dirty="0"/>
        </a:p>
      </dgm:t>
    </dgm:pt>
    <dgm:pt modelId="{C8ADBC4A-0323-4851-86F2-27EB04F03E5A}" type="parTrans" cxnId="{24B1E163-73F0-4375-BC96-ED49BF0AE7C2}">
      <dgm:prSet/>
      <dgm:spPr/>
      <dgm:t>
        <a:bodyPr/>
        <a:lstStyle/>
        <a:p>
          <a:endParaRPr lang="fr-FR"/>
        </a:p>
      </dgm:t>
    </dgm:pt>
    <dgm:pt modelId="{1A00D9C2-6353-45BE-BBA3-B05DBDE7BCC1}" type="sibTrans" cxnId="{24B1E163-73F0-4375-BC96-ED49BF0AE7C2}">
      <dgm:prSet/>
      <dgm:spPr/>
      <dgm:t>
        <a:bodyPr/>
        <a:lstStyle/>
        <a:p>
          <a:endParaRPr lang="fr-FR"/>
        </a:p>
      </dgm:t>
    </dgm:pt>
    <dgm:pt modelId="{47A2C6ED-76DD-460F-90A1-CA5D352BC6A0}">
      <dgm:prSet phldrT="[Texte]" custT="1"/>
      <dgm:spPr/>
      <dgm:t>
        <a:bodyPr/>
        <a:lstStyle/>
        <a:p>
          <a:r>
            <a:rPr lang="fr-FR" sz="1400" b="0" dirty="0" smtClean="0"/>
            <a:t>Outil d’aide à décision</a:t>
          </a:r>
          <a:endParaRPr lang="fr-FR" sz="1400" b="0" dirty="0"/>
        </a:p>
      </dgm:t>
    </dgm:pt>
    <dgm:pt modelId="{A120BEEF-A456-401B-9D5C-9149A09C45A5}" type="parTrans" cxnId="{8A1C64A8-0483-4718-B467-39B0D10CD0AE}">
      <dgm:prSet/>
      <dgm:spPr/>
      <dgm:t>
        <a:bodyPr/>
        <a:lstStyle/>
        <a:p>
          <a:endParaRPr lang="fr-FR"/>
        </a:p>
      </dgm:t>
    </dgm:pt>
    <dgm:pt modelId="{79C38C6F-BE0B-471D-8B0D-F0FA53455BD7}" type="sibTrans" cxnId="{8A1C64A8-0483-4718-B467-39B0D10CD0AE}">
      <dgm:prSet/>
      <dgm:spPr/>
      <dgm:t>
        <a:bodyPr/>
        <a:lstStyle/>
        <a:p>
          <a:endParaRPr lang="fr-FR"/>
        </a:p>
      </dgm:t>
    </dgm:pt>
    <dgm:pt modelId="{EF34D9A5-E9E4-4E91-820F-81A354EB60A6}">
      <dgm:prSet phldrT="[Texte]"/>
      <dgm:spPr/>
      <dgm:t>
        <a:bodyPr/>
        <a:lstStyle/>
        <a:p>
          <a:r>
            <a:rPr lang="fr-FR" dirty="0" smtClean="0"/>
            <a:t>Base de Données</a:t>
          </a:r>
          <a:endParaRPr lang="fr-FR" dirty="0"/>
        </a:p>
      </dgm:t>
    </dgm:pt>
    <dgm:pt modelId="{F905399D-1570-42BF-A8C5-516CA9D560FF}" type="parTrans" cxnId="{8EFD4F52-7E8C-4EB9-A147-309B9041EB28}">
      <dgm:prSet/>
      <dgm:spPr/>
      <dgm:t>
        <a:bodyPr/>
        <a:lstStyle/>
        <a:p>
          <a:endParaRPr lang="fr-FR"/>
        </a:p>
      </dgm:t>
    </dgm:pt>
    <dgm:pt modelId="{402CD8D8-6398-48C3-8AF2-8A26B4B90451}" type="sibTrans" cxnId="{8EFD4F52-7E8C-4EB9-A147-309B9041EB28}">
      <dgm:prSet/>
      <dgm:spPr/>
      <dgm:t>
        <a:bodyPr/>
        <a:lstStyle/>
        <a:p>
          <a:endParaRPr lang="fr-FR"/>
        </a:p>
      </dgm:t>
    </dgm:pt>
    <dgm:pt modelId="{E19AFD18-8FD1-4095-B94B-19F141833FEF}">
      <dgm:prSet phldrT="[Texte]"/>
      <dgm:spPr/>
      <dgm:t>
        <a:bodyPr/>
        <a:lstStyle/>
        <a:p>
          <a:r>
            <a:rPr lang="fr-FR" dirty="0" smtClean="0"/>
            <a:t>Protocoles</a:t>
          </a:r>
          <a:endParaRPr lang="fr-FR" dirty="0"/>
        </a:p>
      </dgm:t>
    </dgm:pt>
    <dgm:pt modelId="{AB888974-9A2B-481A-844C-4220E76921F6}" type="parTrans" cxnId="{83859EB2-E212-4563-B4F5-93A5E4585AE7}">
      <dgm:prSet/>
      <dgm:spPr/>
      <dgm:t>
        <a:bodyPr/>
        <a:lstStyle/>
        <a:p>
          <a:endParaRPr lang="fr-FR"/>
        </a:p>
      </dgm:t>
    </dgm:pt>
    <dgm:pt modelId="{15EE21EF-D5D1-45B6-BCC9-644CED276080}" type="sibTrans" cxnId="{83859EB2-E212-4563-B4F5-93A5E4585AE7}">
      <dgm:prSet/>
      <dgm:spPr/>
      <dgm:t>
        <a:bodyPr/>
        <a:lstStyle/>
        <a:p>
          <a:endParaRPr lang="fr-FR"/>
        </a:p>
      </dgm:t>
    </dgm:pt>
    <dgm:pt modelId="{96A86FAC-F13C-45DF-892C-318CFA0E6219}">
      <dgm:prSet phldrT="[Texte]"/>
      <dgm:spPr/>
      <dgm:t>
        <a:bodyPr/>
        <a:lstStyle/>
        <a:p>
          <a:r>
            <a:rPr lang="fr-FR" dirty="0" smtClean="0"/>
            <a:t>Communication</a:t>
          </a:r>
          <a:endParaRPr lang="fr-FR" dirty="0"/>
        </a:p>
      </dgm:t>
    </dgm:pt>
    <dgm:pt modelId="{6EB21BAD-2BC9-43DD-A89B-9361B05F6AA9}" type="parTrans" cxnId="{789CC951-3618-48B8-ABD0-BE743D62268E}">
      <dgm:prSet/>
      <dgm:spPr/>
      <dgm:t>
        <a:bodyPr/>
        <a:lstStyle/>
        <a:p>
          <a:endParaRPr lang="fr-FR"/>
        </a:p>
      </dgm:t>
    </dgm:pt>
    <dgm:pt modelId="{0461A324-52DD-40DF-A54B-8682E936DEF2}" type="sibTrans" cxnId="{789CC951-3618-48B8-ABD0-BE743D62268E}">
      <dgm:prSet/>
      <dgm:spPr/>
      <dgm:t>
        <a:bodyPr/>
        <a:lstStyle/>
        <a:p>
          <a:endParaRPr lang="fr-FR"/>
        </a:p>
      </dgm:t>
    </dgm:pt>
    <dgm:pt modelId="{6C018F83-BEB7-42FC-B5C8-72D3DAA5DC1C}">
      <dgm:prSet phldrT="[Texte]"/>
      <dgm:spPr/>
      <dgm:t>
        <a:bodyPr/>
        <a:lstStyle/>
        <a:p>
          <a:r>
            <a:rPr lang="fr-FR" smtClean="0"/>
            <a:t>Transfert des données</a:t>
          </a:r>
          <a:endParaRPr lang="fr-FR" dirty="0"/>
        </a:p>
      </dgm:t>
    </dgm:pt>
    <dgm:pt modelId="{E94159C3-3ED6-42DC-9BE6-6BA8A05C36E2}" type="parTrans" cxnId="{A6134658-1BCA-49F7-9A78-6A6EA0F08D30}">
      <dgm:prSet/>
      <dgm:spPr/>
      <dgm:t>
        <a:bodyPr/>
        <a:lstStyle/>
        <a:p>
          <a:endParaRPr lang="fr-FR"/>
        </a:p>
      </dgm:t>
    </dgm:pt>
    <dgm:pt modelId="{4ABC358F-B52A-4E12-8C81-5430CA6C8751}" type="sibTrans" cxnId="{A6134658-1BCA-49F7-9A78-6A6EA0F08D30}">
      <dgm:prSet/>
      <dgm:spPr/>
      <dgm:t>
        <a:bodyPr/>
        <a:lstStyle/>
        <a:p>
          <a:endParaRPr lang="fr-FR"/>
        </a:p>
      </dgm:t>
    </dgm:pt>
    <dgm:pt modelId="{DD212A84-2E65-452D-AA07-0A245FCEE686}">
      <dgm:prSet phldrT="[Texte]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dirty="0"/>
        </a:p>
      </dgm:t>
    </dgm:pt>
    <dgm:pt modelId="{0DA6A703-B3E2-43C7-91A7-7DC59C2F01B0}" type="parTrans" cxnId="{FB9330DE-9DD9-4E94-98AF-632B42B333AA}">
      <dgm:prSet/>
      <dgm:spPr/>
      <dgm:t>
        <a:bodyPr/>
        <a:lstStyle/>
        <a:p>
          <a:endParaRPr lang="fr-FR"/>
        </a:p>
      </dgm:t>
    </dgm:pt>
    <dgm:pt modelId="{6AF3CBE6-4427-4634-BF73-24C1A093163F}" type="sibTrans" cxnId="{FB9330DE-9DD9-4E94-98AF-632B42B333AA}">
      <dgm:prSet/>
      <dgm:spPr/>
      <dgm:t>
        <a:bodyPr/>
        <a:lstStyle/>
        <a:p>
          <a:endParaRPr lang="fr-FR"/>
        </a:p>
      </dgm:t>
    </dgm:pt>
    <dgm:pt modelId="{DBFC0448-F18E-4C54-A644-6A3A0BDC8168}">
      <dgm:prSet phldrT="[Texte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b="1" dirty="0" smtClean="0"/>
            <a:t>Modèles</a:t>
          </a:r>
          <a:endParaRPr lang="fr-FR" b="1" dirty="0"/>
        </a:p>
      </dgm:t>
    </dgm:pt>
    <dgm:pt modelId="{C946AC56-7583-4F5F-9CB0-D95049ADB555}" type="parTrans" cxnId="{35E7ACDC-C238-4DDB-97C4-EA19F8E656BA}">
      <dgm:prSet/>
      <dgm:spPr/>
      <dgm:t>
        <a:bodyPr/>
        <a:lstStyle/>
        <a:p>
          <a:endParaRPr lang="fr-FR"/>
        </a:p>
      </dgm:t>
    </dgm:pt>
    <dgm:pt modelId="{DB8A2187-8157-4B10-81B7-FE4E0AE3DCC3}" type="sibTrans" cxnId="{35E7ACDC-C238-4DDB-97C4-EA19F8E656BA}">
      <dgm:prSet/>
      <dgm:spPr/>
      <dgm:t>
        <a:bodyPr/>
        <a:lstStyle/>
        <a:p>
          <a:endParaRPr lang="fr-FR"/>
        </a:p>
      </dgm:t>
    </dgm:pt>
    <dgm:pt modelId="{49324E42-2F31-49F4-9230-472888BEE089}">
      <dgm:prSet phldrT="[Texte]"/>
      <dgm:spPr/>
      <dgm:t>
        <a:bodyPr/>
        <a:lstStyle/>
        <a:p>
          <a:r>
            <a:rPr lang="fr-FR" dirty="0" smtClean="0"/>
            <a:t>Modèles</a:t>
          </a:r>
          <a:endParaRPr lang="fr-FR" dirty="0"/>
        </a:p>
      </dgm:t>
    </dgm:pt>
    <dgm:pt modelId="{3140AEF2-7927-40EB-8DBA-DD5E03D1DD5C}" type="parTrans" cxnId="{52D4D36D-BFBC-4AC7-8959-85482A8A25F9}">
      <dgm:prSet/>
      <dgm:spPr/>
      <dgm:t>
        <a:bodyPr/>
        <a:lstStyle/>
        <a:p>
          <a:endParaRPr lang="fr-FR"/>
        </a:p>
      </dgm:t>
    </dgm:pt>
    <dgm:pt modelId="{0E0A6F7F-3816-4F22-B5CA-BF75D03FEF39}" type="sibTrans" cxnId="{52D4D36D-BFBC-4AC7-8959-85482A8A25F9}">
      <dgm:prSet/>
      <dgm:spPr/>
      <dgm:t>
        <a:bodyPr/>
        <a:lstStyle/>
        <a:p>
          <a:endParaRPr lang="fr-FR"/>
        </a:p>
      </dgm:t>
    </dgm:pt>
    <dgm:pt modelId="{283F829F-2FA7-41ED-B6E0-59FA16C0E49F}">
      <dgm:prSet phldrT="[Texte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b="1" dirty="0" smtClean="0"/>
            <a:t>SIG</a:t>
          </a:r>
          <a:endParaRPr lang="fr-FR" b="1" dirty="0"/>
        </a:p>
      </dgm:t>
    </dgm:pt>
    <dgm:pt modelId="{C2FDFA4B-8EC5-477E-8BDF-02A81C37A030}" type="parTrans" cxnId="{D8A08AB4-ED60-40FF-AFA5-9BF9469DCB7B}">
      <dgm:prSet/>
      <dgm:spPr/>
      <dgm:t>
        <a:bodyPr/>
        <a:lstStyle/>
        <a:p>
          <a:endParaRPr lang="fr-FR"/>
        </a:p>
      </dgm:t>
    </dgm:pt>
    <dgm:pt modelId="{CF77F5D6-4D28-4C11-ABBD-32D7B4AA42D6}" type="sibTrans" cxnId="{D8A08AB4-ED60-40FF-AFA5-9BF9469DCB7B}">
      <dgm:prSet/>
      <dgm:spPr/>
      <dgm:t>
        <a:bodyPr/>
        <a:lstStyle/>
        <a:p>
          <a:endParaRPr lang="fr-FR"/>
        </a:p>
      </dgm:t>
    </dgm:pt>
    <dgm:pt modelId="{5656F665-E878-4195-9D0F-F69E1BFCF698}">
      <dgm:prSet phldrT="[Texte]"/>
      <dgm:spPr/>
      <dgm:t>
        <a:bodyPr/>
        <a:lstStyle/>
        <a:p>
          <a:r>
            <a:rPr lang="fr-FR" b="1" dirty="0" smtClean="0"/>
            <a:t>SIG</a:t>
          </a:r>
          <a:endParaRPr lang="fr-FR" b="1" dirty="0"/>
        </a:p>
      </dgm:t>
    </dgm:pt>
    <dgm:pt modelId="{C340B660-9351-4C0F-A0A4-D8254EE3A7E4}" type="parTrans" cxnId="{2CB15C2C-7FF3-43A8-9BC6-6435AFE0B818}">
      <dgm:prSet/>
      <dgm:spPr/>
      <dgm:t>
        <a:bodyPr/>
        <a:lstStyle/>
        <a:p>
          <a:endParaRPr lang="fr-FR"/>
        </a:p>
      </dgm:t>
    </dgm:pt>
    <dgm:pt modelId="{CB788FD4-3735-4454-A568-FE499D881A8C}" type="sibTrans" cxnId="{2CB15C2C-7FF3-43A8-9BC6-6435AFE0B818}">
      <dgm:prSet/>
      <dgm:spPr/>
      <dgm:t>
        <a:bodyPr/>
        <a:lstStyle/>
        <a:p>
          <a:endParaRPr lang="fr-FR"/>
        </a:p>
      </dgm:t>
    </dgm:pt>
    <dgm:pt modelId="{EEF75CDD-5B3A-4A64-8C76-4CE6B9A9B7DC}">
      <dgm:prSet phldrT="[Texte]"/>
      <dgm:spPr/>
      <dgm:t>
        <a:bodyPr/>
        <a:lstStyle/>
        <a:p>
          <a:r>
            <a:rPr lang="fr-FR" b="1" dirty="0" smtClean="0"/>
            <a:t>Cartographie</a:t>
          </a:r>
          <a:endParaRPr lang="fr-FR" b="1" dirty="0"/>
        </a:p>
      </dgm:t>
    </dgm:pt>
    <dgm:pt modelId="{2748F966-656B-40F1-B212-A8EF7DD86A8D}" type="parTrans" cxnId="{AC879A88-913E-4525-A916-730B8539ECBA}">
      <dgm:prSet/>
      <dgm:spPr/>
      <dgm:t>
        <a:bodyPr/>
        <a:lstStyle/>
        <a:p>
          <a:endParaRPr lang="fr-FR"/>
        </a:p>
      </dgm:t>
    </dgm:pt>
    <dgm:pt modelId="{EE8C7CBF-75FF-4275-813C-B644614A1EDA}" type="sibTrans" cxnId="{AC879A88-913E-4525-A916-730B8539ECBA}">
      <dgm:prSet/>
      <dgm:spPr/>
      <dgm:t>
        <a:bodyPr/>
        <a:lstStyle/>
        <a:p>
          <a:endParaRPr lang="fr-FR"/>
        </a:p>
      </dgm:t>
    </dgm:pt>
    <dgm:pt modelId="{2625D7F2-BB4D-4590-9FCB-4E7C0BCBF81B}" type="pres">
      <dgm:prSet presAssocID="{E99DD010-6C48-45D5-BC87-18AABA8C4E9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068633C-070B-4891-9970-5A6FC6F9B192}" type="pres">
      <dgm:prSet presAssocID="{D94E5E53-362A-4224-BC4B-986F14549A35}" presName="composite" presStyleCnt="0"/>
      <dgm:spPr/>
      <dgm:t>
        <a:bodyPr/>
        <a:lstStyle/>
        <a:p>
          <a:endParaRPr lang="fr-FR"/>
        </a:p>
      </dgm:t>
    </dgm:pt>
    <dgm:pt modelId="{4D6AC4EF-C5FE-4CC6-9B04-A37CB421541D}" type="pres">
      <dgm:prSet presAssocID="{D94E5E53-362A-4224-BC4B-986F14549A35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7A0AF2-F5C6-4381-98DE-71D3D9DEAA16}" type="pres">
      <dgm:prSet presAssocID="{D94E5E53-362A-4224-BC4B-986F14549A35}" presName="parSh" presStyleLbl="node1" presStyleIdx="0" presStyleCnt="4" custScaleY="147341"/>
      <dgm:spPr/>
      <dgm:t>
        <a:bodyPr/>
        <a:lstStyle/>
        <a:p>
          <a:endParaRPr lang="fr-FR"/>
        </a:p>
      </dgm:t>
    </dgm:pt>
    <dgm:pt modelId="{3FB2A672-C111-4796-AAE4-99FF3B278B52}" type="pres">
      <dgm:prSet presAssocID="{D94E5E53-362A-4224-BC4B-986F14549A35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7EB886-FBBC-4510-A366-A4F80D73538C}" type="pres">
      <dgm:prSet presAssocID="{A5685360-B31D-4B18-A80B-9B5A2F7B7996}" presName="sibTrans" presStyleLbl="sibTrans2D1" presStyleIdx="0" presStyleCnt="3"/>
      <dgm:spPr/>
      <dgm:t>
        <a:bodyPr/>
        <a:lstStyle/>
        <a:p>
          <a:endParaRPr lang="fr-FR"/>
        </a:p>
      </dgm:t>
    </dgm:pt>
    <dgm:pt modelId="{3E29144E-EF12-4576-8892-8D36560D4132}" type="pres">
      <dgm:prSet presAssocID="{A5685360-B31D-4B18-A80B-9B5A2F7B7996}" presName="connTx" presStyleLbl="sibTrans2D1" presStyleIdx="0" presStyleCnt="3"/>
      <dgm:spPr/>
      <dgm:t>
        <a:bodyPr/>
        <a:lstStyle/>
        <a:p>
          <a:endParaRPr lang="fr-FR"/>
        </a:p>
      </dgm:t>
    </dgm:pt>
    <dgm:pt modelId="{B716A378-0DCE-4803-A6EC-76113B155F82}" type="pres">
      <dgm:prSet presAssocID="{A243FF79-9F13-47D6-AE66-B93DEFC1DA95}" presName="composite" presStyleCnt="0"/>
      <dgm:spPr/>
      <dgm:t>
        <a:bodyPr/>
        <a:lstStyle/>
        <a:p>
          <a:endParaRPr lang="fr-FR"/>
        </a:p>
      </dgm:t>
    </dgm:pt>
    <dgm:pt modelId="{44AAB945-A4F8-4FED-92CB-E45FF9986227}" type="pres">
      <dgm:prSet presAssocID="{A243FF79-9F13-47D6-AE66-B93DEFC1DA95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329DE45-E96C-49C4-BA97-EDB857FB4FAE}" type="pres">
      <dgm:prSet presAssocID="{A243FF79-9F13-47D6-AE66-B93DEFC1DA95}" presName="parSh" presStyleLbl="node1" presStyleIdx="1" presStyleCnt="4" custScaleY="147341"/>
      <dgm:spPr/>
      <dgm:t>
        <a:bodyPr/>
        <a:lstStyle/>
        <a:p>
          <a:endParaRPr lang="fr-FR"/>
        </a:p>
      </dgm:t>
    </dgm:pt>
    <dgm:pt modelId="{FCE02F72-B6BC-42F0-A822-59D755A9F3D9}" type="pres">
      <dgm:prSet presAssocID="{A243FF79-9F13-47D6-AE66-B93DEFC1DA95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21D038-04EB-4629-B252-09DE189DCFCD}" type="pres">
      <dgm:prSet presAssocID="{2B1DF164-B00D-4EB8-BF11-AD1DE55C4995}" presName="sibTrans" presStyleLbl="sibTrans2D1" presStyleIdx="1" presStyleCnt="3"/>
      <dgm:spPr/>
      <dgm:t>
        <a:bodyPr/>
        <a:lstStyle/>
        <a:p>
          <a:endParaRPr lang="fr-FR"/>
        </a:p>
      </dgm:t>
    </dgm:pt>
    <dgm:pt modelId="{DF1BC83B-2CEC-4B64-B55C-7CAB259DABC3}" type="pres">
      <dgm:prSet presAssocID="{2B1DF164-B00D-4EB8-BF11-AD1DE55C4995}" presName="connTx" presStyleLbl="sibTrans2D1" presStyleIdx="1" presStyleCnt="3"/>
      <dgm:spPr/>
      <dgm:t>
        <a:bodyPr/>
        <a:lstStyle/>
        <a:p>
          <a:endParaRPr lang="fr-FR"/>
        </a:p>
      </dgm:t>
    </dgm:pt>
    <dgm:pt modelId="{83E815F4-6F28-4405-A831-7444985B45B4}" type="pres">
      <dgm:prSet presAssocID="{4DBB9FD5-B134-405F-A6B4-BFB93DB3C9C7}" presName="composite" presStyleCnt="0"/>
      <dgm:spPr/>
      <dgm:t>
        <a:bodyPr/>
        <a:lstStyle/>
        <a:p>
          <a:endParaRPr lang="fr-FR"/>
        </a:p>
      </dgm:t>
    </dgm:pt>
    <dgm:pt modelId="{B5E01C8D-4BB7-4466-B1FA-E0278A5E4D3E}" type="pres">
      <dgm:prSet presAssocID="{4DBB9FD5-B134-405F-A6B4-BFB93DB3C9C7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4D0517-2FFB-46B2-886C-30B479128BF3}" type="pres">
      <dgm:prSet presAssocID="{4DBB9FD5-B134-405F-A6B4-BFB93DB3C9C7}" presName="parSh" presStyleLbl="node1" presStyleIdx="2" presStyleCnt="4" custScaleY="147341"/>
      <dgm:spPr/>
      <dgm:t>
        <a:bodyPr/>
        <a:lstStyle/>
        <a:p>
          <a:endParaRPr lang="fr-FR"/>
        </a:p>
      </dgm:t>
    </dgm:pt>
    <dgm:pt modelId="{31CF09BD-CAA8-4BEF-972E-267317BC840C}" type="pres">
      <dgm:prSet presAssocID="{4DBB9FD5-B134-405F-A6B4-BFB93DB3C9C7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E9EE34-686B-41B4-B161-F26ABF074D92}" type="pres">
      <dgm:prSet presAssocID="{1AE4B0EE-89AE-4F97-B938-391C093416E0}" presName="sibTrans" presStyleLbl="sibTrans2D1" presStyleIdx="2" presStyleCnt="3"/>
      <dgm:spPr/>
      <dgm:t>
        <a:bodyPr/>
        <a:lstStyle/>
        <a:p>
          <a:endParaRPr lang="fr-FR"/>
        </a:p>
      </dgm:t>
    </dgm:pt>
    <dgm:pt modelId="{3A15EE10-07BD-4942-B45F-8632C52574A1}" type="pres">
      <dgm:prSet presAssocID="{1AE4B0EE-89AE-4F97-B938-391C093416E0}" presName="connTx" presStyleLbl="sibTrans2D1" presStyleIdx="2" presStyleCnt="3"/>
      <dgm:spPr/>
      <dgm:t>
        <a:bodyPr/>
        <a:lstStyle/>
        <a:p>
          <a:endParaRPr lang="fr-FR"/>
        </a:p>
      </dgm:t>
    </dgm:pt>
    <dgm:pt modelId="{7A261740-811B-4A00-8846-7E9DAC1655BD}" type="pres">
      <dgm:prSet presAssocID="{47A2C6ED-76DD-460F-90A1-CA5D352BC6A0}" presName="composite" presStyleCnt="0"/>
      <dgm:spPr/>
      <dgm:t>
        <a:bodyPr/>
        <a:lstStyle/>
        <a:p>
          <a:endParaRPr lang="fr-FR"/>
        </a:p>
      </dgm:t>
    </dgm:pt>
    <dgm:pt modelId="{78F463DB-0F50-473C-9B36-02C1DB3A366F}" type="pres">
      <dgm:prSet presAssocID="{47A2C6ED-76DD-460F-90A1-CA5D352BC6A0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19AF6D-647E-4355-8095-BC9D93E740A1}" type="pres">
      <dgm:prSet presAssocID="{47A2C6ED-76DD-460F-90A1-CA5D352BC6A0}" presName="parSh" presStyleLbl="node1" presStyleIdx="3" presStyleCnt="4" custScaleY="147341"/>
      <dgm:spPr/>
      <dgm:t>
        <a:bodyPr/>
        <a:lstStyle/>
        <a:p>
          <a:endParaRPr lang="fr-FR"/>
        </a:p>
      </dgm:t>
    </dgm:pt>
    <dgm:pt modelId="{3DA5C8F1-519A-4981-B814-FF17D384C0DA}" type="pres">
      <dgm:prSet presAssocID="{47A2C6ED-76DD-460F-90A1-CA5D352BC6A0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3AA80DC-8FBF-4FC7-BDD0-768AEBC06381}" type="presOf" srcId="{EEF75CDD-5B3A-4A64-8C76-4CE6B9A9B7DC}" destId="{31CF09BD-CAA8-4BEF-972E-267317BC840C}" srcOrd="0" destOrd="3" presId="urn:microsoft.com/office/officeart/2005/8/layout/process3"/>
    <dgm:cxn modelId="{AC879A88-913E-4525-A916-730B8539ECBA}" srcId="{4DBB9FD5-B134-405F-A6B4-BFB93DB3C9C7}" destId="{EEF75CDD-5B3A-4A64-8C76-4CE6B9A9B7DC}" srcOrd="3" destOrd="0" parTransId="{2748F966-656B-40F1-B212-A8EF7DD86A8D}" sibTransId="{EE8C7CBF-75FF-4275-813C-B644614A1EDA}"/>
    <dgm:cxn modelId="{24B1E163-73F0-4375-BC96-ED49BF0AE7C2}" srcId="{47A2C6ED-76DD-460F-90A1-CA5D352BC6A0}" destId="{200330EE-5497-422E-9040-65C0E672437D}" srcOrd="0" destOrd="0" parTransId="{C8ADBC4A-0323-4851-86F2-27EB04F03E5A}" sibTransId="{1A00D9C2-6353-45BE-BBA3-B05DBDE7BCC1}"/>
    <dgm:cxn modelId="{934818ED-9956-40BD-82CE-B1CE1E7B7D89}" type="presOf" srcId="{EF34D9A5-E9E4-4E91-820F-81A354EB60A6}" destId="{31CF09BD-CAA8-4BEF-972E-267317BC840C}" srcOrd="0" destOrd="0" presId="urn:microsoft.com/office/officeart/2005/8/layout/process3"/>
    <dgm:cxn modelId="{8E69FDFE-7C11-45E2-B82E-7344D25DD063}" type="presOf" srcId="{7DA89B10-9BF6-48D1-9F69-14B28DC4D8C0}" destId="{FCE02F72-B6BC-42F0-A822-59D755A9F3D9}" srcOrd="0" destOrd="0" presId="urn:microsoft.com/office/officeart/2005/8/layout/process3"/>
    <dgm:cxn modelId="{05D64BAD-D8AE-48D8-B2AD-616DF78ECE78}" type="presOf" srcId="{A5685360-B31D-4B18-A80B-9B5A2F7B7996}" destId="{E87EB886-FBBC-4510-A366-A4F80D73538C}" srcOrd="0" destOrd="0" presId="urn:microsoft.com/office/officeart/2005/8/layout/process3"/>
    <dgm:cxn modelId="{8EFD4F52-7E8C-4EB9-A147-309B9041EB28}" srcId="{4DBB9FD5-B134-405F-A6B4-BFB93DB3C9C7}" destId="{EF34D9A5-E9E4-4E91-820F-81A354EB60A6}" srcOrd="0" destOrd="0" parTransId="{F905399D-1570-42BF-A8C5-516CA9D560FF}" sibTransId="{402CD8D8-6398-48C3-8AF2-8A26B4B90451}"/>
    <dgm:cxn modelId="{0DEDBCC2-C7D4-4554-8496-72642200E6A1}" type="presOf" srcId="{79AFADAC-6E3B-4133-9E40-E402195EBE8B}" destId="{3FB2A672-C111-4796-AAE4-99FF3B278B52}" srcOrd="0" destOrd="0" presId="urn:microsoft.com/office/officeart/2005/8/layout/process3"/>
    <dgm:cxn modelId="{1DE2B5FC-77A7-4848-BAE7-577F7FCB8437}" type="presOf" srcId="{2B1DF164-B00D-4EB8-BF11-AD1DE55C4995}" destId="{4021D038-04EB-4629-B252-09DE189DCFCD}" srcOrd="0" destOrd="0" presId="urn:microsoft.com/office/officeart/2005/8/layout/process3"/>
    <dgm:cxn modelId="{8A1C64A8-0483-4718-B467-39B0D10CD0AE}" srcId="{E99DD010-6C48-45D5-BC87-18AABA8C4E94}" destId="{47A2C6ED-76DD-460F-90A1-CA5D352BC6A0}" srcOrd="3" destOrd="0" parTransId="{A120BEEF-A456-401B-9D5C-9149A09C45A5}" sibTransId="{79C38C6F-BE0B-471D-8B0D-F0FA53455BD7}"/>
    <dgm:cxn modelId="{83859EB2-E212-4563-B4F5-93A5E4585AE7}" srcId="{D94E5E53-362A-4224-BC4B-986F14549A35}" destId="{E19AFD18-8FD1-4095-B94B-19F141833FEF}" srcOrd="2" destOrd="0" parTransId="{AB888974-9A2B-481A-844C-4220E76921F6}" sibTransId="{15EE21EF-D5D1-45B6-BCC9-644CED276080}"/>
    <dgm:cxn modelId="{F4376D27-F03E-49A3-B006-EF4013EF85E1}" srcId="{D94E5E53-362A-4224-BC4B-986F14549A35}" destId="{79AFADAC-6E3B-4133-9E40-E402195EBE8B}" srcOrd="0" destOrd="0" parTransId="{D4294237-0901-4AB3-91B8-2035541BDCFC}" sibTransId="{9934799E-CC74-491B-86C9-B82DD5AFAF0B}"/>
    <dgm:cxn modelId="{A3ABB648-B55C-432D-A6BF-1F25F9F74474}" type="presOf" srcId="{82AF096E-B5AB-44D6-A038-712F940DE5B7}" destId="{3FB2A672-C111-4796-AAE4-99FF3B278B52}" srcOrd="0" destOrd="1" presId="urn:microsoft.com/office/officeart/2005/8/layout/process3"/>
    <dgm:cxn modelId="{71138C41-D9FF-4649-AA0B-FFCB15DB8E70}" type="presOf" srcId="{A243FF79-9F13-47D6-AE66-B93DEFC1DA95}" destId="{44AAB945-A4F8-4FED-92CB-E45FF9986227}" srcOrd="0" destOrd="0" presId="urn:microsoft.com/office/officeart/2005/8/layout/process3"/>
    <dgm:cxn modelId="{799C58EC-D462-4960-A2F9-0998FC63D852}" srcId="{E99DD010-6C48-45D5-BC87-18AABA8C4E94}" destId="{4DBB9FD5-B134-405F-A6B4-BFB93DB3C9C7}" srcOrd="2" destOrd="0" parTransId="{4A955397-5907-4227-BD9B-77BF93ABD824}" sibTransId="{1AE4B0EE-89AE-4F97-B938-391C093416E0}"/>
    <dgm:cxn modelId="{FE5E5B35-13FD-4DE1-9678-150006C7C122}" type="presOf" srcId="{1AE4B0EE-89AE-4F97-B938-391C093416E0}" destId="{3A15EE10-07BD-4942-B45F-8632C52574A1}" srcOrd="1" destOrd="0" presId="urn:microsoft.com/office/officeart/2005/8/layout/process3"/>
    <dgm:cxn modelId="{9A86CFB1-8FAD-4462-BE52-51AD60D4F56F}" type="presOf" srcId="{A243FF79-9F13-47D6-AE66-B93DEFC1DA95}" destId="{A329DE45-E96C-49C4-BA97-EDB857FB4FAE}" srcOrd="1" destOrd="0" presId="urn:microsoft.com/office/officeart/2005/8/layout/process3"/>
    <dgm:cxn modelId="{35FFB32A-871D-4320-9673-39487DA9E743}" srcId="{E99DD010-6C48-45D5-BC87-18AABA8C4E94}" destId="{A243FF79-9F13-47D6-AE66-B93DEFC1DA95}" srcOrd="1" destOrd="0" parTransId="{114C43BB-D32B-496A-86CA-3EB963C70764}" sibTransId="{2B1DF164-B00D-4EB8-BF11-AD1DE55C4995}"/>
    <dgm:cxn modelId="{1B8B44DA-4DE4-49F0-825C-920145B76F2E}" srcId="{A243FF79-9F13-47D6-AE66-B93DEFC1DA95}" destId="{7DA89B10-9BF6-48D1-9F69-14B28DC4D8C0}" srcOrd="0" destOrd="0" parTransId="{C708B95F-FD67-4CC7-929B-0FB044A07819}" sibTransId="{7DF0C73A-3B7F-436E-9D99-6D8BA8F986CE}"/>
    <dgm:cxn modelId="{511BB134-66DD-45C6-9411-0D47A3E062BA}" srcId="{D94E5E53-362A-4224-BC4B-986F14549A35}" destId="{82AF096E-B5AB-44D6-A038-712F940DE5B7}" srcOrd="1" destOrd="0" parTransId="{C69BA8E4-E5B9-43CB-95F9-823523139553}" sibTransId="{4F8479B9-F6D3-45B5-980B-DABE8F821153}"/>
    <dgm:cxn modelId="{C185F3D8-0386-474B-AFB0-6AA8544972F2}" type="presOf" srcId="{D94E5E53-362A-4224-BC4B-986F14549A35}" destId="{4D6AC4EF-C5FE-4CC6-9B04-A37CB421541D}" srcOrd="0" destOrd="0" presId="urn:microsoft.com/office/officeart/2005/8/layout/process3"/>
    <dgm:cxn modelId="{ED0DACE3-C201-4190-A1D0-4B5990B93221}" type="presOf" srcId="{A5685360-B31D-4B18-A80B-9B5A2F7B7996}" destId="{3E29144E-EF12-4576-8892-8D36560D4132}" srcOrd="1" destOrd="0" presId="urn:microsoft.com/office/officeart/2005/8/layout/process3"/>
    <dgm:cxn modelId="{D8A08AB4-ED60-40FF-AFA5-9BF9469DCB7B}" srcId="{47A2C6ED-76DD-460F-90A1-CA5D352BC6A0}" destId="{283F829F-2FA7-41ED-B6E0-59FA16C0E49F}" srcOrd="1" destOrd="0" parTransId="{C2FDFA4B-8EC5-477E-8BDF-02A81C37A030}" sibTransId="{CF77F5D6-4D28-4C11-ABBD-32D7B4AA42D6}"/>
    <dgm:cxn modelId="{071B65BF-0C08-4B21-9FFB-847B3B59EEAB}" type="presOf" srcId="{4DBB9FD5-B134-405F-A6B4-BFB93DB3C9C7}" destId="{B5E01C8D-4BB7-4466-B1FA-E0278A5E4D3E}" srcOrd="0" destOrd="0" presId="urn:microsoft.com/office/officeart/2005/8/layout/process3"/>
    <dgm:cxn modelId="{965C87DF-F8C6-4B95-9BF5-99C04B4F89BA}" type="presOf" srcId="{283F829F-2FA7-41ED-B6E0-59FA16C0E49F}" destId="{3DA5C8F1-519A-4981-B814-FF17D384C0DA}" srcOrd="0" destOrd="1" presId="urn:microsoft.com/office/officeart/2005/8/layout/process3"/>
    <dgm:cxn modelId="{03DC0955-9139-4A36-81EE-6EAFEA0DB39F}" type="presOf" srcId="{DD212A84-2E65-452D-AA07-0A245FCEE686}" destId="{3DA5C8F1-519A-4981-B814-FF17D384C0DA}" srcOrd="0" destOrd="3" presId="urn:microsoft.com/office/officeart/2005/8/layout/process3"/>
    <dgm:cxn modelId="{09A95A8D-8978-4101-A8E1-F9E5564249B6}" type="presOf" srcId="{E99DD010-6C48-45D5-BC87-18AABA8C4E94}" destId="{2625D7F2-BB4D-4590-9FCB-4E7C0BCBF81B}" srcOrd="0" destOrd="0" presId="urn:microsoft.com/office/officeart/2005/8/layout/process3"/>
    <dgm:cxn modelId="{27C9313A-B988-48BE-874E-09204235C423}" type="presOf" srcId="{E19AFD18-8FD1-4095-B94B-19F141833FEF}" destId="{3FB2A672-C111-4796-AAE4-99FF3B278B52}" srcOrd="0" destOrd="2" presId="urn:microsoft.com/office/officeart/2005/8/layout/process3"/>
    <dgm:cxn modelId="{FBB4433B-C6AF-445B-AFD1-6495D2246C24}" type="presOf" srcId="{49324E42-2F31-49F4-9230-472888BEE089}" destId="{31CF09BD-CAA8-4BEF-972E-267317BC840C}" srcOrd="0" destOrd="1" presId="urn:microsoft.com/office/officeart/2005/8/layout/process3"/>
    <dgm:cxn modelId="{FB9330DE-9DD9-4E94-98AF-632B42B333AA}" srcId="{47A2C6ED-76DD-460F-90A1-CA5D352BC6A0}" destId="{DD212A84-2E65-452D-AA07-0A245FCEE686}" srcOrd="3" destOrd="0" parTransId="{0DA6A703-B3E2-43C7-91A7-7DC59C2F01B0}" sibTransId="{6AF3CBE6-4427-4634-BF73-24C1A093163F}"/>
    <dgm:cxn modelId="{2A0892E2-C5E6-4F8F-B528-CD0A50D1A8BB}" type="presOf" srcId="{200330EE-5497-422E-9040-65C0E672437D}" destId="{3DA5C8F1-519A-4981-B814-FF17D384C0DA}" srcOrd="0" destOrd="0" presId="urn:microsoft.com/office/officeart/2005/8/layout/process3"/>
    <dgm:cxn modelId="{52D4D36D-BFBC-4AC7-8959-85482A8A25F9}" srcId="{4DBB9FD5-B134-405F-A6B4-BFB93DB3C9C7}" destId="{49324E42-2F31-49F4-9230-472888BEE089}" srcOrd="1" destOrd="0" parTransId="{3140AEF2-7927-40EB-8DBA-DD5E03D1DD5C}" sibTransId="{0E0A6F7F-3816-4F22-B5CA-BF75D03FEF39}"/>
    <dgm:cxn modelId="{7B5216A6-9F83-417D-9E51-30586A02233D}" type="presOf" srcId="{D94E5E53-362A-4224-BC4B-986F14549A35}" destId="{217A0AF2-F5C6-4381-98DE-71D3D9DEAA16}" srcOrd="1" destOrd="0" presId="urn:microsoft.com/office/officeart/2005/8/layout/process3"/>
    <dgm:cxn modelId="{35E7ACDC-C238-4DDB-97C4-EA19F8E656BA}" srcId="{47A2C6ED-76DD-460F-90A1-CA5D352BC6A0}" destId="{DBFC0448-F18E-4C54-A644-6A3A0BDC8168}" srcOrd="2" destOrd="0" parTransId="{C946AC56-7583-4F5F-9CB0-D95049ADB555}" sibTransId="{DB8A2187-8157-4B10-81B7-FE4E0AE3DCC3}"/>
    <dgm:cxn modelId="{2CB15C2C-7FF3-43A8-9BC6-6435AFE0B818}" srcId="{4DBB9FD5-B134-405F-A6B4-BFB93DB3C9C7}" destId="{5656F665-E878-4195-9D0F-F69E1BFCF698}" srcOrd="2" destOrd="0" parTransId="{C340B660-9351-4C0F-A0A4-D8254EE3A7E4}" sibTransId="{CB788FD4-3735-4454-A568-FE499D881A8C}"/>
    <dgm:cxn modelId="{7445FA93-4007-4C51-B241-C1BDC0D9DE9B}" srcId="{E99DD010-6C48-45D5-BC87-18AABA8C4E94}" destId="{D94E5E53-362A-4224-BC4B-986F14549A35}" srcOrd="0" destOrd="0" parTransId="{DFFA61F8-BEAB-49E0-8CD9-A591F6ACA50C}" sibTransId="{A5685360-B31D-4B18-A80B-9B5A2F7B7996}"/>
    <dgm:cxn modelId="{EA36B22D-63DC-41C3-B930-1927A7B2A261}" type="presOf" srcId="{6C018F83-BEB7-42FC-B5C8-72D3DAA5DC1C}" destId="{FCE02F72-B6BC-42F0-A822-59D755A9F3D9}" srcOrd="0" destOrd="2" presId="urn:microsoft.com/office/officeart/2005/8/layout/process3"/>
    <dgm:cxn modelId="{65E2A182-8146-4820-91D1-3FF40FEA83CB}" type="presOf" srcId="{47A2C6ED-76DD-460F-90A1-CA5D352BC6A0}" destId="{78F463DB-0F50-473C-9B36-02C1DB3A366F}" srcOrd="0" destOrd="0" presId="urn:microsoft.com/office/officeart/2005/8/layout/process3"/>
    <dgm:cxn modelId="{A2B6C453-E34D-4287-AFE1-425D8310F78F}" type="presOf" srcId="{5656F665-E878-4195-9D0F-F69E1BFCF698}" destId="{31CF09BD-CAA8-4BEF-972E-267317BC840C}" srcOrd="0" destOrd="2" presId="urn:microsoft.com/office/officeart/2005/8/layout/process3"/>
    <dgm:cxn modelId="{AB325EF3-D08A-4593-A63E-1CA8218A6788}" type="presOf" srcId="{2B1DF164-B00D-4EB8-BF11-AD1DE55C4995}" destId="{DF1BC83B-2CEC-4B64-B55C-7CAB259DABC3}" srcOrd="1" destOrd="0" presId="urn:microsoft.com/office/officeart/2005/8/layout/process3"/>
    <dgm:cxn modelId="{A6134658-1BCA-49F7-9A78-6A6EA0F08D30}" srcId="{A243FF79-9F13-47D6-AE66-B93DEFC1DA95}" destId="{6C018F83-BEB7-42FC-B5C8-72D3DAA5DC1C}" srcOrd="2" destOrd="0" parTransId="{E94159C3-3ED6-42DC-9BE6-6BA8A05C36E2}" sibTransId="{4ABC358F-B52A-4E12-8C81-5430CA6C8751}"/>
    <dgm:cxn modelId="{789CC951-3618-48B8-ABD0-BE743D62268E}" srcId="{A243FF79-9F13-47D6-AE66-B93DEFC1DA95}" destId="{96A86FAC-F13C-45DF-892C-318CFA0E6219}" srcOrd="1" destOrd="0" parTransId="{6EB21BAD-2BC9-43DD-A89B-9361B05F6AA9}" sibTransId="{0461A324-52DD-40DF-A54B-8682E936DEF2}"/>
    <dgm:cxn modelId="{2F0F7450-9C56-4EB0-83FB-4DE660FA1DB4}" type="presOf" srcId="{DBFC0448-F18E-4C54-A644-6A3A0BDC8168}" destId="{3DA5C8F1-519A-4981-B814-FF17D384C0DA}" srcOrd="0" destOrd="2" presId="urn:microsoft.com/office/officeart/2005/8/layout/process3"/>
    <dgm:cxn modelId="{1E39005D-A6EB-45D8-A8BD-33A11ED86DD9}" type="presOf" srcId="{47A2C6ED-76DD-460F-90A1-CA5D352BC6A0}" destId="{E919AF6D-647E-4355-8095-BC9D93E740A1}" srcOrd="1" destOrd="0" presId="urn:microsoft.com/office/officeart/2005/8/layout/process3"/>
    <dgm:cxn modelId="{D94DA4CB-DC8A-4D8B-AE33-736D91CA9ABF}" type="presOf" srcId="{1AE4B0EE-89AE-4F97-B938-391C093416E0}" destId="{C3E9EE34-686B-41B4-B161-F26ABF074D92}" srcOrd="0" destOrd="0" presId="urn:microsoft.com/office/officeart/2005/8/layout/process3"/>
    <dgm:cxn modelId="{A3018518-90D8-4AD2-A213-1926B0479396}" type="presOf" srcId="{96A86FAC-F13C-45DF-892C-318CFA0E6219}" destId="{FCE02F72-B6BC-42F0-A822-59D755A9F3D9}" srcOrd="0" destOrd="1" presId="urn:microsoft.com/office/officeart/2005/8/layout/process3"/>
    <dgm:cxn modelId="{9A6062A5-D4C1-42AB-B0F3-ED2ACD4F7A0A}" type="presOf" srcId="{4DBB9FD5-B134-405F-A6B4-BFB93DB3C9C7}" destId="{404D0517-2FFB-46B2-886C-30B479128BF3}" srcOrd="1" destOrd="0" presId="urn:microsoft.com/office/officeart/2005/8/layout/process3"/>
    <dgm:cxn modelId="{13FB246B-8574-4954-8569-EC0FF436BB6A}" type="presParOf" srcId="{2625D7F2-BB4D-4590-9FCB-4E7C0BCBF81B}" destId="{F068633C-070B-4891-9970-5A6FC6F9B192}" srcOrd="0" destOrd="0" presId="urn:microsoft.com/office/officeart/2005/8/layout/process3"/>
    <dgm:cxn modelId="{7380CBA2-E21B-49DF-B645-7E0A965CA3EE}" type="presParOf" srcId="{F068633C-070B-4891-9970-5A6FC6F9B192}" destId="{4D6AC4EF-C5FE-4CC6-9B04-A37CB421541D}" srcOrd="0" destOrd="0" presId="urn:microsoft.com/office/officeart/2005/8/layout/process3"/>
    <dgm:cxn modelId="{8909F4BF-C6A3-4E9D-A9DF-E0B6996018B9}" type="presParOf" srcId="{F068633C-070B-4891-9970-5A6FC6F9B192}" destId="{217A0AF2-F5C6-4381-98DE-71D3D9DEAA16}" srcOrd="1" destOrd="0" presId="urn:microsoft.com/office/officeart/2005/8/layout/process3"/>
    <dgm:cxn modelId="{5F19739B-179F-47DA-BE20-42054EA5CAAE}" type="presParOf" srcId="{F068633C-070B-4891-9970-5A6FC6F9B192}" destId="{3FB2A672-C111-4796-AAE4-99FF3B278B52}" srcOrd="2" destOrd="0" presId="urn:microsoft.com/office/officeart/2005/8/layout/process3"/>
    <dgm:cxn modelId="{C0B9371A-1C4D-417F-A6C7-7AA4963788C5}" type="presParOf" srcId="{2625D7F2-BB4D-4590-9FCB-4E7C0BCBF81B}" destId="{E87EB886-FBBC-4510-A366-A4F80D73538C}" srcOrd="1" destOrd="0" presId="urn:microsoft.com/office/officeart/2005/8/layout/process3"/>
    <dgm:cxn modelId="{2F4D04C2-AC93-45D9-8F1E-A083540D8E45}" type="presParOf" srcId="{E87EB886-FBBC-4510-A366-A4F80D73538C}" destId="{3E29144E-EF12-4576-8892-8D36560D4132}" srcOrd="0" destOrd="0" presId="urn:microsoft.com/office/officeart/2005/8/layout/process3"/>
    <dgm:cxn modelId="{B17730F7-EAC8-4989-BA24-8A02A0A75C2D}" type="presParOf" srcId="{2625D7F2-BB4D-4590-9FCB-4E7C0BCBF81B}" destId="{B716A378-0DCE-4803-A6EC-76113B155F82}" srcOrd="2" destOrd="0" presId="urn:microsoft.com/office/officeart/2005/8/layout/process3"/>
    <dgm:cxn modelId="{7BEF8012-B5F1-4BE3-9D06-75947A91A30C}" type="presParOf" srcId="{B716A378-0DCE-4803-A6EC-76113B155F82}" destId="{44AAB945-A4F8-4FED-92CB-E45FF9986227}" srcOrd="0" destOrd="0" presId="urn:microsoft.com/office/officeart/2005/8/layout/process3"/>
    <dgm:cxn modelId="{71A5AF00-77FF-42BA-A1C3-1ADEDBB57BA8}" type="presParOf" srcId="{B716A378-0DCE-4803-A6EC-76113B155F82}" destId="{A329DE45-E96C-49C4-BA97-EDB857FB4FAE}" srcOrd="1" destOrd="0" presId="urn:microsoft.com/office/officeart/2005/8/layout/process3"/>
    <dgm:cxn modelId="{D10B9E20-8C45-4F8D-AC9E-09C4EF739B02}" type="presParOf" srcId="{B716A378-0DCE-4803-A6EC-76113B155F82}" destId="{FCE02F72-B6BC-42F0-A822-59D755A9F3D9}" srcOrd="2" destOrd="0" presId="urn:microsoft.com/office/officeart/2005/8/layout/process3"/>
    <dgm:cxn modelId="{6E5211FF-9B25-48C0-AFDB-8182E3F83857}" type="presParOf" srcId="{2625D7F2-BB4D-4590-9FCB-4E7C0BCBF81B}" destId="{4021D038-04EB-4629-B252-09DE189DCFCD}" srcOrd="3" destOrd="0" presId="urn:microsoft.com/office/officeart/2005/8/layout/process3"/>
    <dgm:cxn modelId="{FD081FFC-4136-495C-8CA2-77B8923BBC25}" type="presParOf" srcId="{4021D038-04EB-4629-B252-09DE189DCFCD}" destId="{DF1BC83B-2CEC-4B64-B55C-7CAB259DABC3}" srcOrd="0" destOrd="0" presId="urn:microsoft.com/office/officeart/2005/8/layout/process3"/>
    <dgm:cxn modelId="{4AF6CA56-B398-4959-BDC1-756988B3C752}" type="presParOf" srcId="{2625D7F2-BB4D-4590-9FCB-4E7C0BCBF81B}" destId="{83E815F4-6F28-4405-A831-7444985B45B4}" srcOrd="4" destOrd="0" presId="urn:microsoft.com/office/officeart/2005/8/layout/process3"/>
    <dgm:cxn modelId="{EB3560FB-6986-4CFA-83D4-936B722CB82B}" type="presParOf" srcId="{83E815F4-6F28-4405-A831-7444985B45B4}" destId="{B5E01C8D-4BB7-4466-B1FA-E0278A5E4D3E}" srcOrd="0" destOrd="0" presId="urn:microsoft.com/office/officeart/2005/8/layout/process3"/>
    <dgm:cxn modelId="{CA33B645-06C7-4DF5-9972-A2ABE6AEF3CF}" type="presParOf" srcId="{83E815F4-6F28-4405-A831-7444985B45B4}" destId="{404D0517-2FFB-46B2-886C-30B479128BF3}" srcOrd="1" destOrd="0" presId="urn:microsoft.com/office/officeart/2005/8/layout/process3"/>
    <dgm:cxn modelId="{E40821BF-926F-4B7C-AC80-BDAAB2538E96}" type="presParOf" srcId="{83E815F4-6F28-4405-A831-7444985B45B4}" destId="{31CF09BD-CAA8-4BEF-972E-267317BC840C}" srcOrd="2" destOrd="0" presId="urn:microsoft.com/office/officeart/2005/8/layout/process3"/>
    <dgm:cxn modelId="{FA5B521A-6071-451A-85C9-5CD7E5FCEF85}" type="presParOf" srcId="{2625D7F2-BB4D-4590-9FCB-4E7C0BCBF81B}" destId="{C3E9EE34-686B-41B4-B161-F26ABF074D92}" srcOrd="5" destOrd="0" presId="urn:microsoft.com/office/officeart/2005/8/layout/process3"/>
    <dgm:cxn modelId="{50BBE8D1-C984-4A27-AFB0-FC9ECE4340E2}" type="presParOf" srcId="{C3E9EE34-686B-41B4-B161-F26ABF074D92}" destId="{3A15EE10-07BD-4942-B45F-8632C52574A1}" srcOrd="0" destOrd="0" presId="urn:microsoft.com/office/officeart/2005/8/layout/process3"/>
    <dgm:cxn modelId="{081A419E-F914-4E62-B1D7-819193BB477F}" type="presParOf" srcId="{2625D7F2-BB4D-4590-9FCB-4E7C0BCBF81B}" destId="{7A261740-811B-4A00-8846-7E9DAC1655BD}" srcOrd="6" destOrd="0" presId="urn:microsoft.com/office/officeart/2005/8/layout/process3"/>
    <dgm:cxn modelId="{FC4308A2-56B8-4717-B2DE-2307D6DBCB12}" type="presParOf" srcId="{7A261740-811B-4A00-8846-7E9DAC1655BD}" destId="{78F463DB-0F50-473C-9B36-02C1DB3A366F}" srcOrd="0" destOrd="0" presId="urn:microsoft.com/office/officeart/2005/8/layout/process3"/>
    <dgm:cxn modelId="{15FEE459-AD6B-4039-A233-B1F0FCF0343C}" type="presParOf" srcId="{7A261740-811B-4A00-8846-7E9DAC1655BD}" destId="{E919AF6D-647E-4355-8095-BC9D93E740A1}" srcOrd="1" destOrd="0" presId="urn:microsoft.com/office/officeart/2005/8/layout/process3"/>
    <dgm:cxn modelId="{19D90980-15C4-4AD5-BBFA-5EF7D541530D}" type="presParOf" srcId="{7A261740-811B-4A00-8846-7E9DAC1655BD}" destId="{3DA5C8F1-519A-4981-B814-FF17D384C0D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A0AF2-F5C6-4381-98DE-71D3D9DEAA16}">
      <dsp:nvSpPr>
        <dsp:cNvPr id="0" name=""/>
        <dsp:cNvSpPr/>
      </dsp:nvSpPr>
      <dsp:spPr>
        <a:xfrm>
          <a:off x="979" y="240901"/>
          <a:ext cx="1230892" cy="7729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 smtClean="0"/>
            <a:t>Mesures</a:t>
          </a:r>
          <a:endParaRPr lang="fr-FR" sz="1400" b="0" kern="1200" dirty="0"/>
        </a:p>
      </dsp:txBody>
      <dsp:txXfrm>
        <a:off x="979" y="240901"/>
        <a:ext cx="1230892" cy="515276"/>
      </dsp:txXfrm>
    </dsp:sp>
    <dsp:sp modelId="{3FB2A672-C111-4796-AAE4-99FF3B278B52}">
      <dsp:nvSpPr>
        <dsp:cNvPr id="0" name=""/>
        <dsp:cNvSpPr/>
      </dsp:nvSpPr>
      <dsp:spPr>
        <a:xfrm>
          <a:off x="253089" y="714787"/>
          <a:ext cx="1230892" cy="107964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Méthodes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kern="1200" dirty="0" smtClean="0"/>
            <a:t>Capteurs</a:t>
          </a:r>
          <a:endParaRPr lang="fr-FR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Protocoles</a:t>
          </a:r>
          <a:endParaRPr lang="fr-FR" sz="1100" kern="1200" dirty="0"/>
        </a:p>
      </dsp:txBody>
      <dsp:txXfrm>
        <a:off x="284711" y="746409"/>
        <a:ext cx="1167648" cy="1016397"/>
      </dsp:txXfrm>
    </dsp:sp>
    <dsp:sp modelId="{E87EB886-FBBC-4510-A366-A4F80D73538C}">
      <dsp:nvSpPr>
        <dsp:cNvPr id="0" name=""/>
        <dsp:cNvSpPr/>
      </dsp:nvSpPr>
      <dsp:spPr>
        <a:xfrm>
          <a:off x="1418470" y="345310"/>
          <a:ext cx="395589" cy="3064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>
        <a:off x="1418470" y="406601"/>
        <a:ext cx="303652" cy="183874"/>
      </dsp:txXfrm>
    </dsp:sp>
    <dsp:sp modelId="{A329DE45-E96C-49C4-BA97-EDB857FB4FAE}">
      <dsp:nvSpPr>
        <dsp:cNvPr id="0" name=""/>
        <dsp:cNvSpPr/>
      </dsp:nvSpPr>
      <dsp:spPr>
        <a:xfrm>
          <a:off x="1978266" y="240901"/>
          <a:ext cx="1230892" cy="7729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 smtClean="0"/>
            <a:t>Transmission</a:t>
          </a:r>
          <a:endParaRPr lang="fr-FR" sz="1400" b="0" kern="1200" dirty="0"/>
        </a:p>
      </dsp:txBody>
      <dsp:txXfrm>
        <a:off x="1978266" y="240901"/>
        <a:ext cx="1230892" cy="515276"/>
      </dsp:txXfrm>
    </dsp:sp>
    <dsp:sp modelId="{FCE02F72-B6BC-42F0-A822-59D755A9F3D9}">
      <dsp:nvSpPr>
        <dsp:cNvPr id="0" name=""/>
        <dsp:cNvSpPr/>
      </dsp:nvSpPr>
      <dsp:spPr>
        <a:xfrm>
          <a:off x="2230377" y="714787"/>
          <a:ext cx="1230892" cy="107964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0" kern="1200" dirty="0" smtClean="0"/>
            <a:t>Réseaux de capteurs</a:t>
          </a:r>
          <a:endParaRPr lang="fr-FR" sz="11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Communication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smtClean="0"/>
            <a:t>Transfert des données</a:t>
          </a:r>
          <a:endParaRPr lang="fr-FR" sz="1100" kern="1200" dirty="0"/>
        </a:p>
      </dsp:txBody>
      <dsp:txXfrm>
        <a:off x="2261999" y="746409"/>
        <a:ext cx="1167648" cy="1016397"/>
      </dsp:txXfrm>
    </dsp:sp>
    <dsp:sp modelId="{4021D038-04EB-4629-B252-09DE189DCFCD}">
      <dsp:nvSpPr>
        <dsp:cNvPr id="0" name=""/>
        <dsp:cNvSpPr/>
      </dsp:nvSpPr>
      <dsp:spPr>
        <a:xfrm>
          <a:off x="3395757" y="345310"/>
          <a:ext cx="395589" cy="3064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>
        <a:off x="3395757" y="406601"/>
        <a:ext cx="303652" cy="183874"/>
      </dsp:txXfrm>
    </dsp:sp>
    <dsp:sp modelId="{404D0517-2FFB-46B2-886C-30B479128BF3}">
      <dsp:nvSpPr>
        <dsp:cNvPr id="0" name=""/>
        <dsp:cNvSpPr/>
      </dsp:nvSpPr>
      <dsp:spPr>
        <a:xfrm>
          <a:off x="3955554" y="240901"/>
          <a:ext cx="1230892" cy="7729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 smtClean="0"/>
            <a:t>Intégration</a:t>
          </a:r>
          <a:endParaRPr lang="fr-FR" sz="1400" b="0" kern="1200" dirty="0"/>
        </a:p>
      </dsp:txBody>
      <dsp:txXfrm>
        <a:off x="3955554" y="240901"/>
        <a:ext cx="1230892" cy="515276"/>
      </dsp:txXfrm>
    </dsp:sp>
    <dsp:sp modelId="{31CF09BD-CAA8-4BEF-972E-267317BC840C}">
      <dsp:nvSpPr>
        <dsp:cNvPr id="0" name=""/>
        <dsp:cNvSpPr/>
      </dsp:nvSpPr>
      <dsp:spPr>
        <a:xfrm>
          <a:off x="4207664" y="714787"/>
          <a:ext cx="1230892" cy="107964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Base de Données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Modèles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kern="1200" dirty="0" smtClean="0"/>
            <a:t>SIG</a:t>
          </a:r>
          <a:endParaRPr lang="fr-FR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kern="1200" dirty="0" smtClean="0"/>
            <a:t>Cartographie</a:t>
          </a:r>
          <a:endParaRPr lang="fr-FR" sz="1100" b="1" kern="1200" dirty="0"/>
        </a:p>
      </dsp:txBody>
      <dsp:txXfrm>
        <a:off x="4239286" y="746409"/>
        <a:ext cx="1167648" cy="1016397"/>
      </dsp:txXfrm>
    </dsp:sp>
    <dsp:sp modelId="{C3E9EE34-686B-41B4-B161-F26ABF074D92}">
      <dsp:nvSpPr>
        <dsp:cNvPr id="0" name=""/>
        <dsp:cNvSpPr/>
      </dsp:nvSpPr>
      <dsp:spPr>
        <a:xfrm>
          <a:off x="5373045" y="345310"/>
          <a:ext cx="395589" cy="3064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>
        <a:off x="5373045" y="406601"/>
        <a:ext cx="303652" cy="183874"/>
      </dsp:txXfrm>
    </dsp:sp>
    <dsp:sp modelId="{E919AF6D-647E-4355-8095-BC9D93E740A1}">
      <dsp:nvSpPr>
        <dsp:cNvPr id="0" name=""/>
        <dsp:cNvSpPr/>
      </dsp:nvSpPr>
      <dsp:spPr>
        <a:xfrm>
          <a:off x="5932841" y="240901"/>
          <a:ext cx="1230892" cy="7729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 smtClean="0"/>
            <a:t>Outil d’aide à décision</a:t>
          </a:r>
          <a:endParaRPr lang="fr-FR" sz="1400" b="0" kern="1200" dirty="0"/>
        </a:p>
      </dsp:txBody>
      <dsp:txXfrm>
        <a:off x="5932841" y="240901"/>
        <a:ext cx="1230892" cy="515276"/>
      </dsp:txXfrm>
    </dsp:sp>
    <dsp:sp modelId="{3DA5C8F1-519A-4981-B814-FF17D384C0DA}">
      <dsp:nvSpPr>
        <dsp:cNvPr id="0" name=""/>
        <dsp:cNvSpPr/>
      </dsp:nvSpPr>
      <dsp:spPr>
        <a:xfrm>
          <a:off x="6184952" y="714787"/>
          <a:ext cx="1230892" cy="107964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fr-FR" sz="1100" b="1" kern="1200" dirty="0" smtClean="0"/>
            <a:t>Logiciel</a:t>
          </a:r>
          <a:endParaRPr lang="fr-FR" sz="1100" b="1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fr-FR" sz="1100" b="1" kern="1200" dirty="0" smtClean="0"/>
            <a:t>SIG</a:t>
          </a:r>
          <a:endParaRPr lang="fr-FR" sz="1100" b="1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fr-FR" sz="1100" b="1" kern="1200" dirty="0" smtClean="0"/>
            <a:t>Modèles</a:t>
          </a:r>
          <a:endParaRPr lang="fr-FR" sz="1100" b="1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100" kern="1200" dirty="0"/>
        </a:p>
      </dsp:txBody>
      <dsp:txXfrm>
        <a:off x="6216574" y="746409"/>
        <a:ext cx="1167648" cy="1016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A6470-2D87-4F4F-9156-34FEF2021553}" type="datetimeFigureOut">
              <a:rPr lang="fr-FR" smtClean="0"/>
              <a:t>25/06/2014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CF766-9E5D-48DB-A52C-82BB7D1C38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195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809"/>
            <a:ext cx="448252" cy="293117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30E7517F-9F90-4E57-B465-2B2FE8AE35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68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160" y="1052736"/>
            <a:ext cx="6067008" cy="648072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2"/>
                </a:solidFill>
                <a:latin typeface="Arial Rounded MT Bold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-1692696" y="6492875"/>
            <a:ext cx="2133600" cy="365125"/>
          </a:xfrm>
        </p:spPr>
        <p:txBody>
          <a:bodyPr/>
          <a:lstStyle/>
          <a:p>
            <a:fld id="{30E7517F-9F90-4E57-B465-2B2FE8AE3589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539552" y="1916832"/>
            <a:ext cx="8136904" cy="446449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06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6553809"/>
            <a:ext cx="448252" cy="293117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30E7517F-9F90-4E57-B465-2B2FE8AE35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396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11" Type="http://schemas.openxmlformats.org/officeDocument/2006/relationships/image" Target="cid:image001.png@01CF75DD.EAD5DC20" TargetMode="External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theme" Target="../theme/theme1.xml"/><Relationship Id="rId9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259632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E0D78-6178-4C85-88AD-95F9E4A3CF18}" type="datetime1">
              <a:rPr lang="fr-FR" smtClean="0"/>
              <a:t>25/06/2014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01557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7517F-9F90-4E57-B465-2B2FE8AE3589}" type="slidenum">
              <a:rPr lang="fr-FR" smtClean="0"/>
              <a:t>‹N°›</a:t>
            </a:fld>
            <a:endParaRPr lang="fr-FR"/>
          </a:p>
        </p:txBody>
      </p:sp>
      <p:pic>
        <p:nvPicPr>
          <p:cNvPr id="13" name="Picture 16" descr="fond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à coins arrondis 4"/>
          <p:cNvSpPr/>
          <p:nvPr userDrawn="1"/>
        </p:nvSpPr>
        <p:spPr>
          <a:xfrm>
            <a:off x="5292080" y="548680"/>
            <a:ext cx="3384376" cy="6480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838" y="638978"/>
            <a:ext cx="792088" cy="31278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478" y="580078"/>
            <a:ext cx="485490" cy="47130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649" y="710470"/>
            <a:ext cx="813238" cy="15469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968" y="637949"/>
            <a:ext cx="737472" cy="299734"/>
          </a:xfrm>
          <a:prstGeom prst="rect">
            <a:avLst/>
          </a:prstGeom>
        </p:spPr>
      </p:pic>
      <p:pic>
        <p:nvPicPr>
          <p:cNvPr id="14" name="Image 13" descr="pegase-logoRVB-web-v1.png"/>
          <p:cNvPicPr preferRelativeResize="0">
            <a:picLocks noChangeAspect="1"/>
          </p:cNvPicPr>
          <p:nvPr userDrawn="1"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2103" y="561369"/>
            <a:ext cx="646344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LOGO POLERISQUES hte-def gr"/>
          <p:cNvPicPr preferRelativeResize="0"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0135" y="591812"/>
            <a:ext cx="679245" cy="360000"/>
          </a:xfrm>
          <a:prstGeom prst="rect">
            <a:avLst/>
          </a:prstGeom>
          <a:noFill/>
        </p:spPr>
      </p:pic>
      <p:pic>
        <p:nvPicPr>
          <p:cNvPr id="17" name="Image 16" descr="C:\Users\Elisabeth.Vidal\AppData\Local\Microsoft\Windows\Temporary Internet Files\Content.Word\logo_optitec_rvb4x1_HD-01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63" y="591761"/>
            <a:ext cx="960142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 userDrawn="1"/>
        </p:nvSpPr>
        <p:spPr>
          <a:xfrm>
            <a:off x="2638440" y="0"/>
            <a:ext cx="604867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Développement des drones et</a:t>
            </a:r>
            <a:r>
              <a:rPr lang="fr-FR" sz="1200" baseline="0" dirty="0" smtClean="0">
                <a:solidFill>
                  <a:schemeClr val="bg1"/>
                </a:solidFill>
              </a:rPr>
              <a:t> surveillance environnementale : opportunités de partenariats recherche/entreprise  - 25 juin 2014- Montpellier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9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F75DD.EAD5DC2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2.gif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hyperlink" Target="mailto:info@captiven.fr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jp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988840"/>
            <a:ext cx="8352928" cy="936104"/>
          </a:xfrm>
        </p:spPr>
        <p:txBody>
          <a:bodyPr/>
          <a:lstStyle/>
          <a:p>
            <a:pPr algn="ctr"/>
            <a:r>
              <a:rPr lang="fr-FR" sz="2000" b="1" dirty="0"/>
              <a:t>Le développement des drones et des moyens légers aéroportés  pour la surveillance environnementale et l’appui aux éco-procédés : </a:t>
            </a: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b="1" dirty="0" smtClean="0"/>
              <a:t>Opportunités </a:t>
            </a:r>
            <a:r>
              <a:rPr lang="fr-FR" sz="2000" b="1" dirty="0"/>
              <a:t>de partenariats entre la recherche et les entreprises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Mer</a:t>
            </a:r>
            <a:r>
              <a:rPr lang="fr-FR" sz="2000" b="1" dirty="0" smtClean="0"/>
              <a:t>credi </a:t>
            </a:r>
            <a:r>
              <a:rPr lang="fr-FR" sz="2000" b="1" dirty="0"/>
              <a:t>25 juin 2014 -</a:t>
            </a:r>
            <a:r>
              <a:rPr lang="fr-FR" sz="2000" b="1" dirty="0" smtClean="0"/>
              <a:t> </a:t>
            </a:r>
            <a:r>
              <a:rPr lang="fr-FR" sz="2000" b="1" dirty="0"/>
              <a:t>Montpellier </a:t>
            </a: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E7517F-9F90-4E57-B465-2B2FE8AE358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851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160" y="1052736"/>
            <a:ext cx="8659296" cy="648072"/>
          </a:xfrm>
        </p:spPr>
        <p:txBody>
          <a:bodyPr/>
          <a:lstStyle/>
          <a:p>
            <a:r>
              <a:rPr lang="fr-FR" dirty="0" smtClean="0"/>
              <a:t>Le pôle de compétitivité Risques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E7517F-9F90-4E57-B465-2B2FE8AE3589}" type="slidenum">
              <a:rPr lang="fr-FR" smtClean="0"/>
              <a:t>10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dirty="0" err="1" smtClean="0"/>
              <a:t>Qques</a:t>
            </a:r>
            <a:r>
              <a:rPr lang="fr-FR" dirty="0" smtClean="0"/>
              <a:t> mots clefs : Partager &amp; faciliter l’accès aux </a:t>
            </a:r>
            <a:r>
              <a:rPr lang="fr-FR" dirty="0"/>
              <a:t>données – </a:t>
            </a:r>
            <a:r>
              <a:rPr lang="fr-FR" dirty="0" smtClean="0"/>
              <a:t>l’association </a:t>
            </a:r>
            <a:r>
              <a:rPr lang="fr-FR" dirty="0"/>
              <a:t>de mesures terrestres et </a:t>
            </a:r>
            <a:r>
              <a:rPr lang="fr-FR" dirty="0" smtClean="0"/>
              <a:t>satellites, interférométrie</a:t>
            </a:r>
            <a:r>
              <a:rPr lang="fr-FR" dirty="0"/>
              <a:t>, </a:t>
            </a:r>
            <a:r>
              <a:rPr lang="fr-FR" dirty="0" smtClean="0"/>
              <a:t>lidar</a:t>
            </a:r>
            <a:r>
              <a:rPr lang="fr-FR" dirty="0"/>
              <a:t>, </a:t>
            </a:r>
            <a:r>
              <a:rPr lang="fr-FR" dirty="0" err="1" smtClean="0"/>
              <a:t>orthophoto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dirty="0" smtClean="0"/>
              <a:t>Solutions intégrées </a:t>
            </a:r>
            <a:r>
              <a:rPr lang="fr-FR" dirty="0"/>
              <a:t>de surveillance de l’environnement pour des applications </a:t>
            </a:r>
            <a:r>
              <a:rPr lang="fr-FR" dirty="0" smtClean="0"/>
              <a:t>s’appuyant sur un bouquet de vecteurs / technologies à destination des collectivités ou industriels </a:t>
            </a: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976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160" y="1052736"/>
            <a:ext cx="8659296" cy="648072"/>
          </a:xfrm>
        </p:spPr>
        <p:txBody>
          <a:bodyPr/>
          <a:lstStyle/>
          <a:p>
            <a:r>
              <a:rPr lang="fr-FR" dirty="0" smtClean="0"/>
              <a:t>Le pôle de compétitivité Risques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E7517F-9F90-4E57-B465-2B2FE8AE3589}" type="slidenum">
              <a:rPr lang="fr-FR" smtClean="0"/>
              <a:t>11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dirty="0" smtClean="0"/>
              <a:t>Projets : </a:t>
            </a:r>
          </a:p>
          <a:p>
            <a:endParaRPr lang="fr-FR" dirty="0"/>
          </a:p>
          <a:p>
            <a:pPr>
              <a:buFontTx/>
              <a:buChar char="-"/>
            </a:pPr>
            <a:r>
              <a:rPr lang="fr-FR" dirty="0" smtClean="0"/>
              <a:t>DAMAV</a:t>
            </a:r>
          </a:p>
          <a:p>
            <a:pPr>
              <a:buFontTx/>
              <a:buChar char="-"/>
            </a:pPr>
            <a:r>
              <a:rPr lang="fr-FR" dirty="0" smtClean="0"/>
              <a:t>SOSPEDRO</a:t>
            </a:r>
          </a:p>
          <a:p>
            <a:pPr>
              <a:buFontTx/>
              <a:buChar char="-"/>
            </a:pPr>
            <a:r>
              <a:rPr lang="fr-FR" dirty="0" smtClean="0"/>
              <a:t>DRIVER</a:t>
            </a:r>
          </a:p>
          <a:p>
            <a:pPr>
              <a:buFontTx/>
              <a:buChar char="-"/>
            </a:pPr>
            <a:r>
              <a:rPr lang="fr-FR" dirty="0" smtClean="0"/>
              <a:t>OSER</a:t>
            </a:r>
          </a:p>
          <a:p>
            <a:pPr marL="0" indent="0">
              <a:buNone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Evènement : surveillance </a:t>
            </a:r>
            <a:r>
              <a:rPr lang="fr-FR" dirty="0"/>
              <a:t>de </a:t>
            </a:r>
            <a:r>
              <a:rPr lang="fr-FR" dirty="0" smtClean="0"/>
              <a:t>linéaires &amp; drones pour des applis sécurité civile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672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E7517F-9F90-4E57-B465-2B2FE8AE3589}" type="slidenum">
              <a:rPr lang="fr-FR" smtClean="0"/>
              <a:t>2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>
          <a:xfrm>
            <a:off x="490001" y="1484784"/>
            <a:ext cx="8136904" cy="4464496"/>
          </a:xfrm>
        </p:spPr>
        <p:txBody>
          <a:bodyPr/>
          <a:lstStyle/>
          <a:p>
            <a:pPr marL="0" indent="0">
              <a:buNone/>
            </a:pPr>
            <a:r>
              <a:rPr lang="fr-FR" sz="2000" b="1" dirty="0">
                <a:solidFill>
                  <a:schemeClr val="tx2"/>
                </a:solidFill>
                <a:latin typeface="Arial Rounded MT Bold" pitchFamily="34" charset="0"/>
                <a:ea typeface="+mj-ea"/>
                <a:cs typeface="+mj-cs"/>
              </a:rPr>
              <a:t>Les pôles de compétitivité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sz="2000" b="1" dirty="0" smtClean="0">
              <a:solidFill>
                <a:schemeClr val="tx2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fr-FR" sz="2000" b="1" dirty="0" smtClean="0">
                <a:solidFill>
                  <a:schemeClr val="tx2"/>
                </a:solidFill>
                <a:latin typeface="Arial Rounded MT Bold" pitchFamily="34" charset="0"/>
                <a:ea typeface="+mj-ea"/>
                <a:cs typeface="+mj-cs"/>
              </a:rPr>
              <a:t>et </a:t>
            </a:r>
            <a:r>
              <a:rPr lang="fr-FR" sz="2000" b="1" dirty="0">
                <a:solidFill>
                  <a:schemeClr val="tx2"/>
                </a:solidFill>
                <a:latin typeface="Arial Rounded MT Bold" pitchFamily="34" charset="0"/>
                <a:ea typeface="+mj-ea"/>
                <a:cs typeface="+mj-cs"/>
              </a:rPr>
              <a:t>le dispositif </a:t>
            </a:r>
            <a:r>
              <a:rPr lang="fr-FR" sz="2000" b="1" dirty="0" err="1">
                <a:solidFill>
                  <a:schemeClr val="tx2"/>
                </a:solidFill>
                <a:latin typeface="Arial Rounded MT Bold" pitchFamily="34" charset="0"/>
                <a:ea typeface="+mj-ea"/>
                <a:cs typeface="+mj-cs"/>
              </a:rPr>
              <a:t>Captiven</a:t>
            </a:r>
            <a:r>
              <a:rPr lang="fr-FR" sz="2000" b="1" dirty="0">
                <a:solidFill>
                  <a:schemeClr val="tx2"/>
                </a:solidFill>
                <a:latin typeface="Arial Rounded MT Bold" pitchFamily="34" charset="0"/>
                <a:ea typeface="+mj-ea"/>
                <a:cs typeface="+mj-cs"/>
              </a:rPr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sz="2000" b="1" dirty="0" smtClean="0">
              <a:solidFill>
                <a:schemeClr val="tx2"/>
              </a:solidFill>
              <a:latin typeface="Arial Rounded MT Bold" pitchFamily="34" charset="0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fr-FR" sz="2000" b="1" dirty="0" smtClean="0">
                <a:solidFill>
                  <a:schemeClr val="tx2"/>
                </a:solidFill>
                <a:latin typeface="Arial Rounded MT Bold" pitchFamily="34" charset="0"/>
                <a:ea typeface="+mj-ea"/>
                <a:cs typeface="+mj-cs"/>
              </a:rPr>
              <a:t>S’associent </a:t>
            </a:r>
            <a:r>
              <a:rPr lang="fr-FR" sz="2000" b="1" dirty="0">
                <a:solidFill>
                  <a:schemeClr val="tx2"/>
                </a:solidFill>
                <a:latin typeface="Arial Rounded MT Bold" pitchFamily="34" charset="0"/>
                <a:ea typeface="+mj-ea"/>
                <a:cs typeface="+mj-cs"/>
              </a:rPr>
              <a:t>pour faciliter les liens entre la recherche et les entreprises</a:t>
            </a:r>
          </a:p>
        </p:txBody>
      </p:sp>
      <p:pic>
        <p:nvPicPr>
          <p:cNvPr id="5" name="Image 4" descr="pegase-logoRVB-web-v1.pn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192" y="1974916"/>
            <a:ext cx="1234440" cy="7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LOGO POLERISQUES hte-def g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953" y="2069675"/>
            <a:ext cx="952500" cy="612000"/>
          </a:xfrm>
          <a:prstGeom prst="rect">
            <a:avLst/>
          </a:prstGeom>
          <a:noFill/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501008"/>
            <a:ext cx="1397000" cy="816610"/>
          </a:xfrm>
          <a:prstGeom prst="rect">
            <a:avLst/>
          </a:prstGeom>
        </p:spPr>
      </p:pic>
      <p:pic>
        <p:nvPicPr>
          <p:cNvPr id="9" name="Image 8" descr="C:\Users\Elisabeth.Vidal\AppData\Local\Microsoft\Windows\Temporary Internet Files\Content.Word\logo_optitec_rvb4x1_HD-0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72741"/>
            <a:ext cx="1152170" cy="43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4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1"/>
          <p:cNvSpPr txBox="1">
            <a:spLocks/>
          </p:cNvSpPr>
          <p:nvPr/>
        </p:nvSpPr>
        <p:spPr>
          <a:xfrm>
            <a:off x="19292" y="6525344"/>
            <a:ext cx="448252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E7517F-9F90-4E57-B465-2B2FE8AE3589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5535272" y="2330642"/>
            <a:ext cx="1944216" cy="1994083"/>
          </a:xfrm>
          <a:prstGeom prst="roundRect">
            <a:avLst/>
          </a:prstGeom>
          <a:solidFill>
            <a:srgbClr val="92D050">
              <a:alpha val="51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3303139" y="2356976"/>
            <a:ext cx="1944216" cy="196775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1150409" y="2362308"/>
            <a:ext cx="1944216" cy="2005602"/>
          </a:xfrm>
          <a:prstGeom prst="roundRect">
            <a:avLst/>
          </a:prstGeom>
          <a:solidFill>
            <a:schemeClr val="accent6">
              <a:alpha val="31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827" y="2495701"/>
            <a:ext cx="1434103" cy="58287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692" y="2453661"/>
            <a:ext cx="1747131" cy="58287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956" y="2405169"/>
            <a:ext cx="1506847" cy="60876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272" y="3220991"/>
            <a:ext cx="1491212" cy="4530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097" y="3238191"/>
            <a:ext cx="1430322" cy="209322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5580321" y="3678395"/>
            <a:ext cx="1854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 Rounded MT Bold" pitchFamily="34" charset="0"/>
              </a:rPr>
              <a:t>R&amp;D dans l’environnement et l’agriculture</a:t>
            </a:r>
            <a:endParaRPr lang="fr-FR" sz="1200" dirty="0">
              <a:latin typeface="Arial Rounded MT Bold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393238" y="3730428"/>
            <a:ext cx="1854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 Rounded MT Bold" pitchFamily="34" charset="0"/>
              </a:rPr>
              <a:t>R&amp;D sur les milieux marins et le littoral</a:t>
            </a:r>
            <a:endParaRPr lang="fr-FR" sz="1200" dirty="0">
              <a:latin typeface="Arial Rounded MT Bold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214983" y="3678394"/>
            <a:ext cx="1854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 Rounded MT Bold" pitchFamily="34" charset="0"/>
              </a:rPr>
              <a:t>R&amp;D dans les milieux terrestres (sols et sous-sols)</a:t>
            </a:r>
            <a:endParaRPr lang="fr-FR" sz="1200" dirty="0">
              <a:latin typeface="Arial Rounded MT Bold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212" y="3106338"/>
            <a:ext cx="586747" cy="567697"/>
          </a:xfrm>
          <a:prstGeom prst="rect">
            <a:avLst/>
          </a:prstGeom>
        </p:spPr>
      </p:pic>
      <p:sp>
        <p:nvSpPr>
          <p:cNvPr id="27" name="AutoShape 2" descr="data:image/jpeg;base64,/9j/4AAQSkZJRgABAQAAAQABAAD/2wCEAAkGBxQQEhQUERQUFBQUFRcUFxQUFRQVFBoXFRcWFxgXFBQYHCggGBolHBQXITEhJSkrLi4uFx8zODMsNygtLisBCgoKDg0OGhAQGiscHBwrLCwsLCwyLCwsLCwsLCwsNywsKywsNzcsLCwsLCwsKys3LCsrKys3KysrLCsrKysrK//AABEIAJQAcAMBIgACEQEDEQH/xAAcAAABBQEBAQAAAAAAAAAAAAAGAgMEBQcAAQj/xAA7EAABAwEGAgcECQQDAAAAAAABAAIDEQQFEiExQQZRBxMiYXGBkTKhscEUIzNzgsLR4fBCUmKyFUNj/8QAGQEAAwEBAQAAAAAAAAAAAAAAAgMEAQAF/8QAIBEAAgIDAQEAAwEAAAAAAAAAAAECEQMhMUESMkJRIv/aAAwDAQACEQMRAD8AK+kr7eP7sf7OQmEWdJP28f3Q/wBnIUakS6MXBQXrdSuVfel4CFp5nRCjhd8XuyBtTmeSD7XxfI6oaAAqq9LU6R1XEk+5NGCjAdymqKBsdtV7yyauPqmrNeEkZqHGviotF61FSMDO5eJe2DKK5UqEc2SYPaC0ggrGoJCw1CMrpvAxgPb7J9puyFx/h1h006psyGpzSbHOHtxDQhKdFXcokCLjcTqvSvGMwii9WnFr0k/bx/dfmchNqLekj7eP7r8zkJVSJdGrh0smEVQle1qxVJ308FeXpaNGjcqHNd+LI5UzPyCOETGwOfZic0uCzvGtac6ZLQLouRsxAp2WjPvKMY+GIyymEeiGeVRDhj+lZgtphLXEHL4JLGVR7f8AwvheWD8Jp7kMf8Y4OoRQo4y+gZwcWQYLOTkBXuVvdctBhOmivLpuQ0EjCKjIj9VElu01JA3IPcUYsuuH5yyrDpsiRhyQNHMWEE7ZeiMLHNiaFxxJXhXLwrjCw6S4x9KjdU16mlNvbdtzQlJKjDpOP18f3X53IGtcwa0lJl0YuFJb7wDZgf7TkrGa8WuicdzkPFBtomxOLjzS7PI57g0c/eUxaRlWzZeArP8AUNcd80c2eMKh4bsoihYzkAERQNUaVysrdJES+7kZaGcnDMHvWcX7YmsIOjwQD4rXGoP46uHrWGSMdoDtAb00KoTpidy0Z9NaSwHqjQjX5KFct6Nklc1+WPP8QVVeVuwyhw0cBUf5BUtptX1hc3LOqdYmgwt7AHvZurHh601bhOrSQhS8byx9XJXtUofcr26ThloMw4By6zmFoK5JYcl6VwJY9KT6Tx/dfncs2vC0YmuA8kfdMM2GWP7r87llTZi0kg50I9dSl+jVwpHa0RXwFdPWy4yOzGanvOyHILE55oMzXVa7wFZRG1zORzQ5ZNILFG2Xn0mCMVeSD4mqRHxBhP1MuMa4XD4FO2m6qPxtAOVCDnqk3ddAgB7GPEMIxbDWgSYVRRKOwgu29hKNKHcJV5XiImku9OfcoV3WcMkFMsk1f7cUjRshcmd8qzH+OLDV7pmANBOcY270FSuW/XxcgmAyw5YXBoycAa58kDX70fl5e+Cjaf0HTyKpjOKWxUsTe0AAkq0I6u4gticNcNCga0WV0LnMeKOGytrkt5xMGwNExNCKNPhOSWUxZX1CeK0AT01SBs0XPqvzuWSxPxPFdzT1WodONfpMQ/8AAf7uWWyNoUv0auBQMFko0EOxAnL3Iu4Gnxdo5YllMk5NFoPR/acUZFe0xyDLuIzF+RrtlYCpEkApVVNgtuWamueXb0CSpKhzTsiwUMlO9Q74+1AT9kpFJ29Duo16ASytwaA1JQ/qFf8Aot7PACKqtvgBjSrD6RhCDeL70o0gHY1XadI62jLuMG4ndZs4up5EKmuc/Wt2zRNeNnx2Zr6jIOAHiQUL2OPtjZWLRG+mq2V9Mj3KXVUFhtfsk6kZq8a6qMW1R3TCzFbYRzs/we5ZxarEQSKaLSumdtLTC4bQ09XuQNY7aHP7edcv3S30bHhAslzl4PcrK5MVkkxggjIOA1od03e9twNwMyBFfVUDLW52+a5rRqezfbqtQeARoVLtFqLNqt7kKcMWgmzxyNFRTtN7xlUIripK3IqLjKkxpt7N3Y6nqotpvZo0aRy2TosMra4CADzUaWwPJxPcCibjQ5/NWOfSS5pc7LuWc8a3oM2DzRHxNfjYGYWZu2/dZVb5HOeS41qa+e6LDHdslyS8Lmz2kuieOTcvVQbLZw018/2Tl2SUbJXkApFgZk46inzVIhlr1lX07g5vzCIbHLiaEMCP2HN1By8P4UQWN4rloaH9UUQZomdNzqWiLP8A6dO/G5Zo40z0IK1/pQunrrVG+tMMNNMh23ZrJb0iLZDXfTwCCT2FFaK+3TF2uy9u1vaCdgshkdQIk4aulpla3XUny2QydINLYecCx4LO0H+VV0+F0TiY99tj+ij2CHBkNFZvfko29lKQz/yTv6mHyoVCtM0koOXVt5nM+Q2U4Gqh3g46LrNoBeI4QTQaAH17yge8IqPotB4kiDGknXT3oBtVXuJ5KjG9CMi2dC4tBA3ofRTLJPXwp+ihxCpT9mZhAPNx9ychbJ7p+rDm7jMeqmXBbKyUPJQrVASXZVrHX1K9u2BzJA7VobXEORNKn0RWA1o1rpGtWGRjaZdXiJ/E4ALFrwnM8pdtoFqXS5ZsdoiJdgYIe0a5ntuyosolZm5zQQxpyJ3qgfQo8FRT4CQPAlFHAzSbUf8AFvxQTA0uK1zozu3C10rhm6lEub1Q6K9CuGKozGie6qpCl0XhZy2U/wAjLIzoc6BRLVDTNWcbV5JHUFZRqZlvGEpcKU1OXcAhNkOB3mKon4slDpntbox1PSij2WJpBrvmq8caQmctg7e0WGQEDInbRdeL6MAGxqPMZ/BP3sSNNKmnkque0mRwPdQ+SMWFN0SNewvcMm4WDPInNG3CVwhsT3PAcJCKgjRorRvnmhbhS5+tDWuoAw6DcurmfRa1Z4sDQ0DID+fBYmDJlJ0i8Pi1SMfX2Y8NMv7ifmsmvy6nxgMqMIOQHxX0HecGNw8PmUOW/hmE1cQXEZ5rJpnQa4zKeF+F3SnE4Ub7z+y1u67MImBopQLyCBrfZAGyktClcrdllKiQCltTTQlkFEgKPapDilAJuRnesZqMjtzcNrlZJu51K9+YUaV4ZQVI8UW8dXC6Qtmj9poo4cxqChIWcyCjm1A7uadGfoMoFRb7SC0Nbm4k+Sk2K62yUZFQvcR/Pf7lZ2m4Po9Q8YQ8Va7avKqlcI2Eh7HjUO7e+Q0oNeaMUEFzO6mT7MjSrd60pUHeqOY7RiANCMq5/NJlia4CoGg76eBXpBJIGlPVEhcnZZW89r8PzUGf2XeC5ctn6ZHpXsTgK5cvPRcPsKfYuXJsRbPCmnlcuWTNiMuUFtgjBJDQCdV6uS/QnwsZ7Gx4wuaHN0odFVWK4YYJMUYc3FqK5ei5crmRl6Rl6fNeP1XLkQJ//9k="/>
          <p:cNvSpPr>
            <a:spLocks noChangeAspect="1" noChangeArrowheads="1"/>
          </p:cNvSpPr>
          <p:nvPr/>
        </p:nvSpPr>
        <p:spPr bwMode="auto">
          <a:xfrm>
            <a:off x="155575" y="-669925"/>
            <a:ext cx="10668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11145" y="1643608"/>
            <a:ext cx="91279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121284"/>
                </a:solidFill>
                <a:latin typeface="Arial Rounded MT Bold" pitchFamily="34" charset="0"/>
              </a:rPr>
              <a:t>Une collaboration entre 3 Instituts Carnot</a:t>
            </a:r>
            <a:endParaRPr lang="fr-FR" sz="2400" b="1" dirty="0">
              <a:solidFill>
                <a:srgbClr val="121284"/>
              </a:solidFill>
              <a:latin typeface="Arial Rounded MT Bold" pitchFamily="34" charset="0"/>
            </a:endParaRPr>
          </a:p>
        </p:txBody>
      </p:sp>
      <p:sp>
        <p:nvSpPr>
          <p:cNvPr id="12" name="Accolade fermante 11"/>
          <p:cNvSpPr/>
          <p:nvPr/>
        </p:nvSpPr>
        <p:spPr>
          <a:xfrm rot="16200000">
            <a:off x="4379085" y="-1168432"/>
            <a:ext cx="159968" cy="6840760"/>
          </a:xfrm>
          <a:prstGeom prst="rightBrace">
            <a:avLst/>
          </a:prstGeom>
          <a:ln w="12700">
            <a:solidFill>
              <a:srgbClr val="1212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3051591" y="644603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Avec le soutien de </a:t>
            </a:r>
            <a:endParaRPr lang="fr-FR" sz="1600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9736" y="6116069"/>
            <a:ext cx="873777" cy="655333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989" y="6136753"/>
            <a:ext cx="647716" cy="670202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5247355" y="6471854"/>
            <a:ext cx="3296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Programme Investissements d’Avenir </a:t>
            </a:r>
            <a:endParaRPr lang="fr-FR" sz="1600" dirty="0"/>
          </a:p>
        </p:txBody>
      </p:sp>
      <p:sp>
        <p:nvSpPr>
          <p:cNvPr id="2" name="Rectangle 1"/>
          <p:cNvSpPr/>
          <p:nvPr/>
        </p:nvSpPr>
        <p:spPr>
          <a:xfrm>
            <a:off x="755576" y="4941168"/>
            <a:ext cx="7987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121284"/>
                </a:solidFill>
                <a:latin typeface="Arial Rounded MT Bold" pitchFamily="34" charset="0"/>
              </a:rPr>
              <a:t> Pour </a:t>
            </a:r>
            <a:r>
              <a:rPr lang="fr-FR" sz="2400" b="1" dirty="0" smtClean="0">
                <a:solidFill>
                  <a:srgbClr val="121284"/>
                </a:solidFill>
                <a:latin typeface="Arial Rounded MT Bold" pitchFamily="34" charset="0"/>
              </a:rPr>
              <a:t>développer </a:t>
            </a:r>
            <a:r>
              <a:rPr lang="fr-FR" sz="2400" b="1" dirty="0">
                <a:solidFill>
                  <a:srgbClr val="121284"/>
                </a:solidFill>
                <a:latin typeface="Arial Rounded MT Bold" pitchFamily="34" charset="0"/>
              </a:rPr>
              <a:t>la métrologie </a:t>
            </a:r>
            <a:r>
              <a:rPr lang="fr-FR" sz="2400" b="1" dirty="0" smtClean="0">
                <a:solidFill>
                  <a:srgbClr val="121284"/>
                </a:solidFill>
                <a:latin typeface="Arial Rounded MT Bold" pitchFamily="34" charset="0"/>
              </a:rPr>
              <a:t>environnementale</a:t>
            </a:r>
            <a:r>
              <a:rPr lang="fr-FR" sz="2400" b="1" dirty="0">
                <a:solidFill>
                  <a:srgbClr val="121284"/>
                </a:solidFill>
                <a:latin typeface="Arial Rounded MT Bold" pitchFamily="34" charset="0"/>
              </a:rPr>
              <a:t/>
            </a:r>
            <a:br>
              <a:rPr lang="fr-FR" sz="2400" b="1" dirty="0">
                <a:solidFill>
                  <a:srgbClr val="121284"/>
                </a:solidFill>
                <a:latin typeface="Arial Rounded MT Bold" pitchFamily="34" charset="0"/>
              </a:rPr>
            </a:br>
            <a:r>
              <a:rPr lang="fr-FR" sz="2400" b="1" dirty="0">
                <a:solidFill>
                  <a:srgbClr val="121284"/>
                </a:solidFill>
                <a:latin typeface="Arial Rounded MT Bold" pitchFamily="34" charset="0"/>
              </a:rPr>
              <a:t> avec les entreprises</a:t>
            </a: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705" y="836712"/>
            <a:ext cx="1849714" cy="9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370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517F-9F90-4E57-B465-2B2FE8AE3589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-396552" y="1094638"/>
            <a:ext cx="907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121284"/>
                </a:solidFill>
                <a:latin typeface="Arial Rounded MT Bold" pitchFamily="34" charset="0"/>
              </a:rPr>
              <a:t> Contribuer à l’innovation avec les TPE , PME et ETI </a:t>
            </a:r>
          </a:p>
          <a:p>
            <a:pPr algn="ctr"/>
            <a:r>
              <a:rPr lang="fr-FR" sz="1600" b="1" dirty="0" smtClean="0">
                <a:solidFill>
                  <a:srgbClr val="121284"/>
                </a:solidFill>
                <a:latin typeface="Arial Rounded MT Bold" pitchFamily="34" charset="0"/>
              </a:rPr>
              <a:t>tout au long de la chaine de valeur de la  Métrologie environnementale</a:t>
            </a:r>
            <a:endParaRPr lang="fr-FR" sz="1600" b="1" dirty="0">
              <a:solidFill>
                <a:srgbClr val="121284"/>
              </a:solidFill>
              <a:latin typeface="Arial Rounded MT Bold" pitchFamily="34" charset="0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264762570"/>
              </p:ext>
            </p:extLst>
          </p:nvPr>
        </p:nvGraphicFramePr>
        <p:xfrm>
          <a:off x="683568" y="1916832"/>
          <a:ext cx="7416824" cy="2035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Rectangle à coins arrondis 19"/>
          <p:cNvSpPr/>
          <p:nvPr/>
        </p:nvSpPr>
        <p:spPr>
          <a:xfrm>
            <a:off x="3818750" y="4400928"/>
            <a:ext cx="2104509" cy="498065"/>
          </a:xfrm>
          <a:prstGeom prst="roundRect">
            <a:avLst/>
          </a:prstGeom>
          <a:solidFill>
            <a:schemeClr val="bg1">
              <a:lumMod val="95000"/>
              <a:alpha val="61000"/>
            </a:schemeClr>
          </a:solidFill>
          <a:ln w="15875">
            <a:solidFill>
              <a:schemeClr val="bg1">
                <a:lumMod val="65000"/>
              </a:schemeClr>
            </a:solidFill>
          </a:ln>
          <a:effectLst>
            <a:outerShdw blurRad="50800" dist="139700" dir="5400000" algn="t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993300"/>
                </a:solidFill>
              </a:rPr>
              <a:t>Accès aux plateformes techniques</a:t>
            </a:r>
            <a:endParaRPr lang="fr-FR" sz="1400" b="1" dirty="0">
              <a:solidFill>
                <a:srgbClr val="993300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344098" y="5369517"/>
            <a:ext cx="1358757" cy="581144"/>
          </a:xfrm>
          <a:prstGeom prst="roundRect">
            <a:avLst/>
          </a:prstGeom>
          <a:solidFill>
            <a:schemeClr val="bg1">
              <a:lumMod val="95000"/>
              <a:alpha val="61000"/>
            </a:schemeClr>
          </a:solidFill>
          <a:ln w="15875">
            <a:solidFill>
              <a:schemeClr val="bg1">
                <a:lumMod val="65000"/>
              </a:schemeClr>
            </a:solidFill>
          </a:ln>
          <a:effectLst>
            <a:outerShdw blurRad="50800" dist="139700" dir="5400000" algn="t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993300"/>
                </a:solidFill>
              </a:rPr>
              <a:t>Partenariat de recherche</a:t>
            </a:r>
            <a:endParaRPr lang="fr-FR" sz="1400" b="1" dirty="0">
              <a:solidFill>
                <a:srgbClr val="993300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5931716" y="4400928"/>
            <a:ext cx="2148263" cy="498065"/>
          </a:xfrm>
          <a:prstGeom prst="roundRect">
            <a:avLst/>
          </a:prstGeom>
          <a:solidFill>
            <a:schemeClr val="bg1">
              <a:lumMod val="95000"/>
              <a:alpha val="61000"/>
            </a:schemeClr>
          </a:solidFill>
          <a:ln w="15875">
            <a:solidFill>
              <a:schemeClr val="bg1">
                <a:lumMod val="65000"/>
              </a:schemeClr>
            </a:solidFill>
          </a:ln>
          <a:effectLst>
            <a:outerShdw blurRad="50800" dist="139700" dir="5400000" algn="t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993300"/>
                </a:solidFill>
              </a:rPr>
              <a:t>Transfert de technologie</a:t>
            </a:r>
            <a:endParaRPr lang="fr-FR" sz="1400" b="1" dirty="0">
              <a:solidFill>
                <a:srgbClr val="9933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63916" y="3806928"/>
            <a:ext cx="7120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121284"/>
                </a:solidFill>
                <a:latin typeface="Arial Rounded MT Bold" pitchFamily="34" charset="0"/>
              </a:rPr>
              <a:t>En facilitant l’accès aux compétences , moyens et expertises des équipes de recherche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31595" y="5025737"/>
            <a:ext cx="1592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Essais </a:t>
            </a:r>
            <a:r>
              <a:rPr lang="fr-FR" sz="1200" dirty="0">
                <a:solidFill>
                  <a:schemeClr val="bg1"/>
                </a:solidFill>
              </a:rPr>
              <a:t>en laboratoire </a:t>
            </a:r>
            <a:r>
              <a:rPr lang="fr-FR" sz="1200" dirty="0" smtClean="0">
                <a:solidFill>
                  <a:schemeClr val="bg1"/>
                </a:solidFill>
              </a:rPr>
              <a:t>ou sur </a:t>
            </a:r>
            <a:r>
              <a:rPr lang="fr-FR" sz="1200" dirty="0">
                <a:solidFill>
                  <a:schemeClr val="bg1"/>
                </a:solidFill>
              </a:rPr>
              <a:t>le terrain</a:t>
            </a:r>
          </a:p>
        </p:txBody>
      </p:sp>
      <p:sp>
        <p:nvSpPr>
          <p:cNvPr id="30" name="Rectangle à coins arrondis 29"/>
          <p:cNvSpPr/>
          <p:nvPr/>
        </p:nvSpPr>
        <p:spPr>
          <a:xfrm>
            <a:off x="353039" y="5981255"/>
            <a:ext cx="1358757" cy="581144"/>
          </a:xfrm>
          <a:prstGeom prst="roundRect">
            <a:avLst/>
          </a:prstGeom>
          <a:solidFill>
            <a:schemeClr val="bg1">
              <a:lumMod val="95000"/>
              <a:alpha val="61000"/>
            </a:schemeClr>
          </a:solidFill>
          <a:ln w="15875">
            <a:solidFill>
              <a:schemeClr val="bg1">
                <a:lumMod val="65000"/>
              </a:schemeClr>
            </a:solidFill>
          </a:ln>
          <a:effectLst>
            <a:outerShdw blurRad="50800" dist="139700" dir="5400000" algn="t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993300"/>
                </a:solidFill>
              </a:rPr>
              <a:t>Prestations de R&amp;D</a:t>
            </a:r>
            <a:endParaRPr lang="fr-FR" sz="1400" b="1" dirty="0">
              <a:solidFill>
                <a:srgbClr val="993300"/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1723383" y="4400928"/>
            <a:ext cx="2088232" cy="528874"/>
          </a:xfrm>
          <a:prstGeom prst="roundRect">
            <a:avLst/>
          </a:prstGeom>
          <a:solidFill>
            <a:schemeClr val="bg1">
              <a:lumMod val="95000"/>
              <a:alpha val="61000"/>
            </a:schemeClr>
          </a:solidFill>
          <a:ln w="15875">
            <a:solidFill>
              <a:schemeClr val="bg1">
                <a:lumMod val="65000"/>
              </a:schemeClr>
            </a:solidFill>
          </a:ln>
          <a:effectLst>
            <a:outerShdw blurRad="50800" dist="139700" dir="5400000" algn="t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993300"/>
                </a:solidFill>
              </a:rPr>
              <a:t>Expertises techniques et scientifiques</a:t>
            </a:r>
            <a:endParaRPr lang="fr-FR" sz="1400" b="1" dirty="0">
              <a:solidFill>
                <a:srgbClr val="9933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610416" y="54452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×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788024" y="545550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×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6804248" y="54446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×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2601144" y="599674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×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4788024" y="598125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×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6816619" y="590249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×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203506"/>
              </p:ext>
            </p:extLst>
          </p:nvPr>
        </p:nvGraphicFramePr>
        <p:xfrm>
          <a:off x="1720615" y="4929802"/>
          <a:ext cx="6408711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237"/>
                <a:gridCol w="2136237"/>
                <a:gridCol w="2136237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100" baseline="0" dirty="0" smtClean="0"/>
                        <a:t>Faisabilité technique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Essais en labo ou sur le terrain</a:t>
                      </a:r>
                    </a:p>
                    <a:p>
                      <a:r>
                        <a:rPr lang="fr-FR" sz="1100" dirty="0" smtClean="0"/>
                        <a:t>Validation de technologie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Licences , brevets , BDD, …</a:t>
                      </a:r>
                      <a:endParaRPr lang="fr-FR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07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1"/>
          <p:cNvSpPr txBox="1">
            <a:spLocks/>
          </p:cNvSpPr>
          <p:nvPr/>
        </p:nvSpPr>
        <p:spPr>
          <a:xfrm>
            <a:off x="19292" y="6525344"/>
            <a:ext cx="448252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E7517F-9F90-4E57-B465-2B2FE8AE3589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794034"/>
            <a:ext cx="1080287" cy="32820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1830318"/>
            <a:ext cx="1182312" cy="173027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170411" y="1043444"/>
            <a:ext cx="8704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121284"/>
                </a:solidFill>
                <a:latin typeface="Arial Rounded MT Bold" pitchFamily="34" charset="0"/>
              </a:rPr>
              <a:t>Grace au Programme Investissement d’Avenir et à l’Agence nationale de la Recherche</a:t>
            </a:r>
            <a:r>
              <a:rPr lang="fr-FR" sz="1600" b="1" dirty="0" smtClean="0">
                <a:solidFill>
                  <a:srgbClr val="121284"/>
                </a:solidFill>
                <a:latin typeface="Arial Rounded MT Bold" pitchFamily="34" charset="0"/>
              </a:rPr>
              <a:t>:</a:t>
            </a:r>
          </a:p>
          <a:p>
            <a:pPr algn="ctr"/>
            <a:r>
              <a:rPr lang="fr-FR" sz="2800" dirty="0" smtClean="0">
                <a:solidFill>
                  <a:srgbClr val="121284"/>
                </a:solidFill>
                <a:latin typeface="Arial Rounded MT Bold" pitchFamily="34" charset="0"/>
              </a:rPr>
              <a:t>Des moyens humains dédiés à </a:t>
            </a:r>
            <a:r>
              <a:rPr lang="fr-FR" sz="2800" dirty="0" err="1" smtClean="0">
                <a:solidFill>
                  <a:srgbClr val="121284"/>
                </a:solidFill>
                <a:latin typeface="Arial Rounded MT Bold" pitchFamily="34" charset="0"/>
              </a:rPr>
              <a:t>Captiven</a:t>
            </a:r>
            <a:r>
              <a:rPr lang="fr-FR" sz="2800" dirty="0" smtClean="0">
                <a:solidFill>
                  <a:srgbClr val="121284"/>
                </a:solidFill>
                <a:latin typeface="Arial Rounded MT Bold" pitchFamily="34" charset="0"/>
              </a:rPr>
              <a:t> </a:t>
            </a:r>
            <a:endParaRPr lang="fr-FR" sz="2800" dirty="0">
              <a:solidFill>
                <a:srgbClr val="121284"/>
              </a:solidFill>
              <a:latin typeface="Arial Rounded MT Bold" pitchFamily="34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 rot="19496271">
            <a:off x="6694477" y="2578334"/>
            <a:ext cx="512866" cy="5388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06261" y="2173580"/>
            <a:ext cx="2187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 Rounded MT Bold" pitchFamily="34" charset="0"/>
              </a:rPr>
              <a:t>Valérie Guérin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3176168" y="2081247"/>
            <a:ext cx="2187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 Rounded MT Bold" pitchFamily="34" charset="0"/>
              </a:rPr>
              <a:t>Michel </a:t>
            </a:r>
            <a:r>
              <a:rPr lang="fr-FR" sz="1400" dirty="0" err="1" smtClean="0">
                <a:latin typeface="Arial Rounded MT Bold" pitchFamily="34" charset="0"/>
              </a:rPr>
              <a:t>Répécaud</a:t>
            </a:r>
            <a:endParaRPr lang="fr-FR" sz="1400" dirty="0" smtClean="0">
              <a:latin typeface="Arial Rounded MT Bold" pitchFamily="34" charset="0"/>
            </a:endParaRPr>
          </a:p>
          <a:p>
            <a:pPr algn="ctr"/>
            <a:r>
              <a:rPr lang="fr-FR" sz="1400" dirty="0" smtClean="0">
                <a:latin typeface="Arial Rounded MT Bold" pitchFamily="34" charset="0"/>
              </a:rPr>
              <a:t>Emilie </a:t>
            </a:r>
            <a:r>
              <a:rPr lang="fr-FR" sz="1400" dirty="0" err="1" smtClean="0">
                <a:latin typeface="Arial Rounded MT Bold" pitchFamily="34" charset="0"/>
              </a:rPr>
              <a:t>Bégot</a:t>
            </a:r>
            <a:endParaRPr lang="fr-FR" sz="1400" dirty="0" smtClean="0">
              <a:latin typeface="Arial Rounded MT Bold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865034" y="1958135"/>
            <a:ext cx="2187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Rounded MT Bold" pitchFamily="34" charset="0"/>
              </a:rPr>
              <a:t>Elisabeth Vidal</a:t>
            </a:r>
          </a:p>
          <a:p>
            <a:pPr algn="ctr"/>
            <a:r>
              <a:rPr lang="fr-FR" sz="1400" dirty="0" smtClean="0">
                <a:latin typeface="Arial Rounded MT Bold" pitchFamily="34" charset="0"/>
              </a:rPr>
              <a:t>Christophe Guizard</a:t>
            </a:r>
          </a:p>
          <a:p>
            <a:pPr algn="ctr"/>
            <a:r>
              <a:rPr lang="fr-FR" sz="1400" dirty="0" smtClean="0">
                <a:latin typeface="Arial Rounded MT Bold" pitchFamily="34" charset="0"/>
              </a:rPr>
              <a:t>Charlène Bergeat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5181" y="1724303"/>
            <a:ext cx="310445" cy="300365"/>
          </a:xfrm>
          <a:prstGeom prst="rect">
            <a:avLst/>
          </a:prstGeom>
        </p:spPr>
      </p:pic>
      <p:sp>
        <p:nvSpPr>
          <p:cNvPr id="27" name="AutoShape 2" descr="data:image/jpeg;base64,/9j/4AAQSkZJRgABAQAAAQABAAD/2wCEAAkGBxQQEhQUERQUFBQUFRcUFxQUFRQVFBoXFRcWFxgXFBQYHCggGBolHBQXITEhJSkrLi4uFx8zODMsNygtLisBCgoKDg0OGhAQGiscHBwrLCwsLCwyLCwsLCwsLCwsNywsKywsNzcsLCwsLCwsKys3LCsrKys3KysrLCsrKysrK//AABEIAJQAcAMBIgACEQEDEQH/xAAcAAABBQEBAQAAAAAAAAAAAAAGAgMEBQcAAQj/xAA7EAABAwEGAgcECQQDAAAAAAABAAIDEQQFEiExQQZRBxMiYXGBkTKhscEUIzNzgsLR4fBCUmKyFUNj/8QAGQEAAwEBAQAAAAAAAAAAAAAAAgMEAQAF/8QAIBEAAgIDAQEAAwEAAAAAAAAAAAECEQMhMUESMkJRIv/aAAwDAQACEQMRAD8AK+kr7eP7sf7OQmEWdJP28f3Q/wBnIUakS6MXBQXrdSuVfel4CFp5nRCjhd8XuyBtTmeSD7XxfI6oaAAqq9LU6R1XEk+5NGCjAdymqKBsdtV7yyauPqmrNeEkZqHGviotF61FSMDO5eJe2DKK5UqEc2SYPaC0ggrGoJCw1CMrpvAxgPb7J9puyFx/h1h006psyGpzSbHOHtxDQhKdFXcokCLjcTqvSvGMwii9WnFr0k/bx/dfmchNqLekj7eP7r8zkJVSJdGrh0smEVQle1qxVJ308FeXpaNGjcqHNd+LI5UzPyCOETGwOfZic0uCzvGtac6ZLQLouRsxAp2WjPvKMY+GIyymEeiGeVRDhj+lZgtphLXEHL4JLGVR7f8AwvheWD8Jp7kMf8Y4OoRQo4y+gZwcWQYLOTkBXuVvdctBhOmivLpuQ0EjCKjIj9VElu01JA3IPcUYsuuH5yyrDpsiRhyQNHMWEE7ZeiMLHNiaFxxJXhXLwrjCw6S4x9KjdU16mlNvbdtzQlJKjDpOP18f3X53IGtcwa0lJl0YuFJb7wDZgf7TkrGa8WuicdzkPFBtomxOLjzS7PI57g0c/eUxaRlWzZeArP8AUNcd80c2eMKh4bsoihYzkAERQNUaVysrdJES+7kZaGcnDMHvWcX7YmsIOjwQD4rXGoP46uHrWGSMdoDtAb00KoTpidy0Z9NaSwHqjQjX5KFct6Nklc1+WPP8QVVeVuwyhw0cBUf5BUtptX1hc3LOqdYmgwt7AHvZurHh601bhOrSQhS8byx9XJXtUofcr26ThloMw4By6zmFoK5JYcl6VwJY9KT6Tx/dfncs2vC0YmuA8kfdMM2GWP7r87llTZi0kg50I9dSl+jVwpHa0RXwFdPWy4yOzGanvOyHILE55oMzXVa7wFZRG1zORzQ5ZNILFG2Xn0mCMVeSD4mqRHxBhP1MuMa4XD4FO2m6qPxtAOVCDnqk3ddAgB7GPEMIxbDWgSYVRRKOwgu29hKNKHcJV5XiImku9OfcoV3WcMkFMsk1f7cUjRshcmd8qzH+OLDV7pmANBOcY270FSuW/XxcgmAyw5YXBoycAa58kDX70fl5e+Cjaf0HTyKpjOKWxUsTe0AAkq0I6u4gticNcNCga0WV0LnMeKOGytrkt5xMGwNExNCKNPhOSWUxZX1CeK0AT01SBs0XPqvzuWSxPxPFdzT1WodONfpMQ/8AAf7uWWyNoUv0auBQMFko0EOxAnL3Iu4Gnxdo5YllMk5NFoPR/acUZFe0xyDLuIzF+RrtlYCpEkApVVNgtuWamueXb0CSpKhzTsiwUMlO9Q74+1AT9kpFJ29Duo16ASytwaA1JQ/qFf8Aot7PACKqtvgBjSrD6RhCDeL70o0gHY1XadI62jLuMG4ndZs4up5EKmuc/Wt2zRNeNnx2Zr6jIOAHiQUL2OPtjZWLRG+mq2V9Mj3KXVUFhtfsk6kZq8a6qMW1R3TCzFbYRzs/we5ZxarEQSKaLSumdtLTC4bQ09XuQNY7aHP7edcv3S30bHhAslzl4PcrK5MVkkxggjIOA1od03e9twNwMyBFfVUDLW52+a5rRqezfbqtQeARoVLtFqLNqt7kKcMWgmzxyNFRTtN7xlUIripK3IqLjKkxpt7N3Y6nqotpvZo0aRy2TosMra4CADzUaWwPJxPcCibjQ5/NWOfSS5pc7LuWc8a3oM2DzRHxNfjYGYWZu2/dZVb5HOeS41qa+e6LDHdslyS8Lmz2kuieOTcvVQbLZw018/2Tl2SUbJXkApFgZk46inzVIhlr1lX07g5vzCIbHLiaEMCP2HN1By8P4UQWN4rloaH9UUQZomdNzqWiLP8A6dO/G5Zo40z0IK1/pQunrrVG+tMMNNMh23ZrJb0iLZDXfTwCCT2FFaK+3TF2uy9u1vaCdgshkdQIk4aulpla3XUny2QydINLYecCx4LO0H+VV0+F0TiY99tj+ij2CHBkNFZvfko29lKQz/yTv6mHyoVCtM0koOXVt5nM+Q2U4Gqh3g46LrNoBeI4QTQaAH17yge8IqPotB4kiDGknXT3oBtVXuJ5KjG9CMi2dC4tBA3ofRTLJPXwp+ihxCpT9mZhAPNx9ychbJ7p+rDm7jMeqmXBbKyUPJQrVASXZVrHX1K9u2BzJA7VobXEORNKn0RWA1o1rpGtWGRjaZdXiJ/E4ALFrwnM8pdtoFqXS5ZsdoiJdgYIe0a5ntuyosolZm5zQQxpyJ3qgfQo8FRT4CQPAlFHAzSbUf8AFvxQTA0uK1zozu3C10rhm6lEub1Q6K9CuGKozGie6qpCl0XhZy2U/wAjLIzoc6BRLVDTNWcbV5JHUFZRqZlvGEpcKU1OXcAhNkOB3mKon4slDpntbox1PSij2WJpBrvmq8caQmctg7e0WGQEDInbRdeL6MAGxqPMZ/BP3sSNNKmnkque0mRwPdQ+SMWFN0SNewvcMm4WDPInNG3CVwhsT3PAcJCKgjRorRvnmhbhS5+tDWuoAw6DcurmfRa1Z4sDQ0DID+fBYmDJlJ0i8Pi1SMfX2Y8NMv7ifmsmvy6nxgMqMIOQHxX0HecGNw8PmUOW/hmE1cQXEZ5rJpnQa4zKeF+F3SnE4Ub7z+y1u67MImBopQLyCBrfZAGyktClcrdllKiQCltTTQlkFEgKPapDilAJuRnesZqMjtzcNrlZJu51K9+YUaV4ZQVI8UW8dXC6Qtmj9poo4cxqChIWcyCjm1A7uadGfoMoFRb7SC0Nbm4k+Sk2K62yUZFQvcR/Pf7lZ2m4Po9Q8YQ8Va7avKqlcI2Eh7HjUO7e+Q0oNeaMUEFzO6mT7MjSrd60pUHeqOY7RiANCMq5/NJlia4CoGg76eBXpBJIGlPVEhcnZZW89r8PzUGf2XeC5ctn6ZHpXsTgK5cvPRcPsKfYuXJsRbPCmnlcuWTNiMuUFtgjBJDQCdV6uS/QnwsZ7Gx4wuaHN0odFVWK4YYJMUYc3FqK5ei5crmRl6Rl6fNeP1XLkQJ//9k="/>
          <p:cNvSpPr>
            <a:spLocks noChangeAspect="1" noChangeArrowheads="1"/>
          </p:cNvSpPr>
          <p:nvPr/>
        </p:nvSpPr>
        <p:spPr bwMode="auto">
          <a:xfrm>
            <a:off x="155575" y="-669925"/>
            <a:ext cx="10668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765257" y="3140968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Pour identifier les équipes de recherche utiles à votre projet </a:t>
            </a:r>
          </a:p>
          <a:p>
            <a:r>
              <a:rPr lang="fr-FR" dirty="0"/>
              <a:t>	</a:t>
            </a:r>
            <a:r>
              <a:rPr lang="fr-FR" dirty="0" smtClean="0"/>
              <a:t>au sein de l’IFREMER-</a:t>
            </a:r>
            <a:r>
              <a:rPr lang="fr-FR" dirty="0" err="1" smtClean="0"/>
              <a:t>Edrome</a:t>
            </a:r>
            <a:r>
              <a:rPr lang="fr-FR" dirty="0" smtClean="0"/>
              <a:t> , du BRGM et d’IRSTEA </a:t>
            </a:r>
          </a:p>
          <a:p>
            <a:r>
              <a:rPr lang="fr-FR" dirty="0"/>
              <a:t>	</a:t>
            </a:r>
            <a:r>
              <a:rPr lang="fr-FR" dirty="0" smtClean="0"/>
              <a:t>au sein du réseau des 34 Instituts Carnot</a:t>
            </a:r>
          </a:p>
          <a:p>
            <a:endParaRPr lang="fr-FR" dirty="0" smtClean="0"/>
          </a:p>
          <a:p>
            <a:r>
              <a:rPr lang="fr-FR" dirty="0" smtClean="0"/>
              <a:t>- Pour aider au montage technique et financier du projet en lien avec les réseaux des financeurs, et des structures de soutien à l’innovation des entreprises ( pôles de </a:t>
            </a:r>
            <a:r>
              <a:rPr lang="fr-FR" dirty="0" err="1" smtClean="0"/>
              <a:t>compet</a:t>
            </a:r>
            <a:r>
              <a:rPr lang="fr-FR" dirty="0" smtClean="0"/>
              <a:t>, SATT….</a:t>
            </a:r>
          </a:p>
          <a:p>
            <a:endParaRPr lang="fr-FR" dirty="0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4289" y="836712"/>
            <a:ext cx="647716" cy="670202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851581"/>
            <a:ext cx="873777" cy="65533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06260" y="2771636"/>
            <a:ext cx="6709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21284"/>
                </a:solidFill>
                <a:latin typeface="Arial Rounded MT Bold" pitchFamily="34" charset="0"/>
              </a:rPr>
              <a:t>3 Chargés de projet </a:t>
            </a:r>
            <a:r>
              <a:rPr lang="fr-FR" dirty="0" smtClean="0">
                <a:solidFill>
                  <a:srgbClr val="121284"/>
                </a:solidFill>
                <a:latin typeface="Arial Rounded MT Bold" pitchFamily="34" charset="0"/>
              </a:rPr>
              <a:t>,3 chargés de mission:</a:t>
            </a:r>
            <a:endParaRPr lang="fr-FR" dirty="0">
              <a:solidFill>
                <a:srgbClr val="121284"/>
              </a:solidFill>
              <a:latin typeface="Arial Rounded MT Bold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56371" y="5227300"/>
            <a:ext cx="6709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121284"/>
                </a:solidFill>
                <a:latin typeface="Arial Rounded MT Bold" pitchFamily="34" charset="0"/>
              </a:rPr>
              <a:t>Des ingénieurs supplémentaires:</a:t>
            </a:r>
          </a:p>
          <a:p>
            <a:r>
              <a:rPr lang="fr-FR" dirty="0" smtClean="0">
                <a:latin typeface="Calibri" pitchFamily="34" charset="0"/>
              </a:rPr>
              <a:t>- Pour compléter ponctuellement les équipes de recherche et des TPE, PME , ETI dans un projet partenarial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7163" y="614189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000" dirty="0">
                <a:latin typeface="Arial Rounded MT Bold" pitchFamily="34" charset="0"/>
              </a:rPr>
              <a:t>Contact :  </a:t>
            </a:r>
            <a:r>
              <a:rPr lang="fr-FR" sz="2000" b="1" spc="120" dirty="0">
                <a:solidFill>
                  <a:srgbClr val="121284"/>
                </a:solidFill>
                <a:latin typeface="Arial Rounded MT Bold" pitchFamily="34" charset="0"/>
                <a:hlinkClick r:id="rId7"/>
              </a:rPr>
              <a:t>info@captiven.fr</a:t>
            </a:r>
            <a:endParaRPr lang="fr-FR" sz="2000" b="1" spc="120" dirty="0">
              <a:solidFill>
                <a:srgbClr val="121284"/>
              </a:solidFill>
              <a:latin typeface="Arial Rounded MT Bold" pitchFamily="34" charset="0"/>
            </a:endParaRPr>
          </a:p>
          <a:p>
            <a:pPr algn="ctr"/>
            <a:r>
              <a:rPr lang="fr-FR" sz="2000" b="1" spc="140" dirty="0">
                <a:solidFill>
                  <a:srgbClr val="121284"/>
                </a:solidFill>
                <a:latin typeface="Arial Rounded MT Bold" pitchFamily="34" charset="0"/>
              </a:rPr>
              <a:t>www.captiven.fr</a:t>
            </a:r>
          </a:p>
        </p:txBody>
      </p:sp>
    </p:spTree>
    <p:extLst>
      <p:ext uri="{BB962C8B-B14F-4D97-AF65-F5344CB8AC3E}">
        <p14:creationId xmlns:p14="http://schemas.microsoft.com/office/powerpoint/2010/main" val="304076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E7517F-9F90-4E57-B465-2B2FE8AE3589}" type="slidenum">
              <a:rPr lang="fr-FR" smtClean="0"/>
              <a:t>6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06652" y="2372686"/>
            <a:ext cx="4386015" cy="43686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650481" y="2372687"/>
            <a:ext cx="4386015" cy="43686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619672" y="1196752"/>
            <a:ext cx="7488832" cy="792088"/>
          </a:xfrm>
        </p:spPr>
        <p:txBody>
          <a:bodyPr>
            <a:noAutofit/>
          </a:bodyPr>
          <a:lstStyle/>
          <a:p>
            <a:pPr algn="r"/>
            <a:r>
              <a:rPr lang="fr-FR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Batang" pitchFamily="18" charset="-127"/>
                <a:cs typeface="Adobe Devanagari" pitchFamily="18" charset="0"/>
              </a:rPr>
              <a:t>OPTITEC : </a:t>
            </a:r>
            <a:r>
              <a:rPr lang="fr-FR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Pôle de compétitivité interrégional  Provence Alpes Côte d’Azur-Languedoc-Roussillon</a:t>
            </a:r>
            <a:endParaRPr lang="fr-FR" sz="240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Batang" pitchFamily="18" charset="-127"/>
              <a:cs typeface="Adobe Devanagari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07472" y="2420888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fr-FR" sz="2400" b="1" i="0" u="sng" strike="noStrike" kern="1200" baseline="0" dirty="0">
                <a:solidFill>
                  <a:srgbClr val="838D9B">
                    <a:lumMod val="50000"/>
                  </a:srgbClr>
                </a:solidFill>
                <a:latin typeface="Trebuchet MS" pitchFamily="34" charset="0"/>
                <a:ea typeface="Batang" pitchFamily="18" charset="-127"/>
                <a:cs typeface="+mn-cs"/>
              </a:defRPr>
            </a:pPr>
            <a:r>
              <a:rPr lang="fr-FR" sz="2400" b="1" u="sng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Batang" pitchFamily="18" charset="-127"/>
              </a:rPr>
              <a:t>Une communauté de plus de 200 membres</a:t>
            </a:r>
          </a:p>
          <a:p>
            <a:pPr algn="ctr">
              <a:defRPr lang="fr-FR" sz="2400" b="1" i="0" u="sng" strike="noStrike" kern="1200" baseline="0" dirty="0">
                <a:solidFill>
                  <a:srgbClr val="838D9B">
                    <a:lumMod val="50000"/>
                  </a:srgbClr>
                </a:solidFill>
                <a:latin typeface="Trebuchet MS" pitchFamily="34" charset="0"/>
                <a:ea typeface="Batang" pitchFamily="18" charset="-127"/>
                <a:cs typeface="+mn-cs"/>
              </a:defRPr>
            </a:pPr>
            <a:endParaRPr lang="fr-FR" sz="2400" b="1" u="sng" dirty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Batang" pitchFamily="18" charset="-127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1521" y="3573016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25% de la R&amp;D photonique nationale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25% de l’activité des entreprises </a:t>
            </a:r>
          </a:p>
          <a:p>
            <a:pPr algn="just">
              <a:lnSpc>
                <a:spcPct val="150000"/>
              </a:lnSpc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dédiés à la R&amp;D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45% de l’activité des entreprises</a:t>
            </a:r>
          </a:p>
          <a:p>
            <a:pPr algn="just">
              <a:lnSpc>
                <a:spcPct val="150000"/>
              </a:lnSpc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tournés vers l’export</a:t>
            </a:r>
            <a:endParaRPr lang="fr-FR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76056" y="2372687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fr-FR" sz="2400" b="1" i="0" u="sng" strike="noStrike" kern="1200" baseline="0" dirty="0">
                <a:solidFill>
                  <a:srgbClr val="838D9B">
                    <a:lumMod val="50000"/>
                  </a:srgbClr>
                </a:solidFill>
                <a:latin typeface="Trebuchet MS" pitchFamily="34" charset="0"/>
                <a:ea typeface="Batang" pitchFamily="18" charset="-127"/>
                <a:cs typeface="+mn-cs"/>
              </a:defRPr>
            </a:pPr>
            <a:r>
              <a:rPr lang="fr-FR" sz="2400" b="1" u="sng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Batang" pitchFamily="18" charset="-127"/>
              </a:rPr>
              <a:t>Orientations stratégiques</a:t>
            </a:r>
          </a:p>
          <a:p>
            <a:pPr algn="ctr">
              <a:defRPr lang="fr-FR" sz="2400" b="1" i="0" u="sng" strike="noStrike" kern="1200" baseline="0" dirty="0">
                <a:solidFill>
                  <a:srgbClr val="838D9B">
                    <a:lumMod val="50000"/>
                  </a:srgbClr>
                </a:solidFill>
                <a:latin typeface="Trebuchet MS" pitchFamily="34" charset="0"/>
                <a:ea typeface="Batang" pitchFamily="18" charset="-127"/>
                <a:cs typeface="+mn-cs"/>
              </a:defRPr>
            </a:pPr>
            <a:endParaRPr lang="fr-FR" sz="2400" b="1" u="sng" dirty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Batang" pitchFamily="18" charset="-127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650481" y="3622106"/>
            <a:ext cx="40979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Un appui au développement des PME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Une stratégie européenne renforcée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Des projets orientés vers les </a:t>
            </a:r>
          </a:p>
          <a:p>
            <a:pPr algn="just">
              <a:lnSpc>
                <a:spcPct val="150000"/>
              </a:lnSpc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pplicatifs et ancrés sur le territoire</a:t>
            </a:r>
            <a:endParaRPr lang="fr-FR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2" y="1232796"/>
            <a:ext cx="1920000" cy="7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8878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E7517F-9F90-4E57-B465-2B2FE8AE3589}" type="slidenum">
              <a:rPr lang="fr-FR" smtClean="0"/>
              <a:t>7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651903" y="5599138"/>
            <a:ext cx="4392000" cy="12142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90" y="5599138"/>
            <a:ext cx="4385113" cy="12142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51903" y="2920772"/>
            <a:ext cx="4392000" cy="25922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07503" y="2924944"/>
            <a:ext cx="4392000" cy="25922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619672" y="1412776"/>
            <a:ext cx="7488832" cy="792088"/>
          </a:xfrm>
        </p:spPr>
        <p:txBody>
          <a:bodyPr>
            <a:noAutofit/>
          </a:bodyPr>
          <a:lstStyle/>
          <a:p>
            <a:pPr algn="r"/>
            <a:r>
              <a:rPr lang="fr-FR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Batang" pitchFamily="18" charset="-127"/>
                <a:cs typeface="Adobe Devanagari" pitchFamily="18" charset="0"/>
              </a:rPr>
              <a:t>OPTITEC : </a:t>
            </a:r>
            <a:r>
              <a:rPr lang="fr-FR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Pôle Photonique et imagerie</a:t>
            </a:r>
            <a:endParaRPr lang="fr-FR" sz="240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Batang" pitchFamily="18" charset="-127"/>
              <a:cs typeface="Adobe Devanagari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7504" y="2276872"/>
            <a:ext cx="9036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fr-FR" sz="2400" b="1" i="0" u="sng" strike="noStrike" kern="1200" baseline="0" dirty="0">
                <a:solidFill>
                  <a:srgbClr val="838D9B">
                    <a:lumMod val="50000"/>
                  </a:srgbClr>
                </a:solidFill>
                <a:latin typeface="Trebuchet MS" pitchFamily="34" charset="0"/>
                <a:ea typeface="Batang" pitchFamily="18" charset="-127"/>
                <a:cs typeface="+mn-cs"/>
              </a:defRPr>
            </a:pPr>
            <a:r>
              <a:rPr lang="fr-FR" sz="2000" b="1" u="sng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Batang" pitchFamily="18" charset="-127"/>
              </a:rPr>
              <a:t>Des compétences reconnues dans le domaine des charges utiles embarquées sur un vecteur</a:t>
            </a:r>
          </a:p>
          <a:p>
            <a:pPr algn="ctr">
              <a:defRPr lang="fr-FR" sz="2400" b="1" i="0" u="sng" strike="noStrike" kern="1200" baseline="0" dirty="0">
                <a:solidFill>
                  <a:srgbClr val="838D9B">
                    <a:lumMod val="50000"/>
                  </a:srgbClr>
                </a:solidFill>
                <a:latin typeface="Trebuchet MS" pitchFamily="34" charset="0"/>
                <a:ea typeface="Batang" pitchFamily="18" charset="-127"/>
                <a:cs typeface="+mn-cs"/>
              </a:defRPr>
            </a:pPr>
            <a:endParaRPr lang="fr-FR" sz="2000" b="1" u="sng" dirty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Batang" pitchFamily="18" charset="-127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14390" y="3136176"/>
            <a:ext cx="4385113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Capteurs d’imagerie </a:t>
            </a:r>
          </a:p>
          <a:p>
            <a:pPr algn="ctr">
              <a:lnSpc>
                <a:spcPct val="150000"/>
              </a:lnSpc>
            </a:pPr>
            <a:r>
              <a:rPr lang="fr-FR" sz="2000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Low</a:t>
            </a:r>
            <a:r>
              <a:rPr lang="fr-FR" sz="2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fr-FR" sz="2000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cost</a:t>
            </a:r>
            <a:r>
              <a:rPr lang="fr-FR" sz="2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ou à haute valeur ajoutée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Domaines spectraux : visible, différentes bandes IR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Hyper-</a:t>
            </a:r>
            <a:r>
              <a:rPr lang="fr-FR" b="1" dirty="0" err="1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multispectralité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, …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2" y="1232796"/>
            <a:ext cx="1920000" cy="7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ZoneTexte 14"/>
          <p:cNvSpPr txBox="1"/>
          <p:nvPr/>
        </p:nvSpPr>
        <p:spPr>
          <a:xfrm>
            <a:off x="4795675" y="3157427"/>
            <a:ext cx="42482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Exploitation des données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Traitements d’images intelligents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Compression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Modélisation 3D, …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58162" y="5977765"/>
            <a:ext cx="4104456" cy="45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Intégration pour milieux sévères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795675" y="5977765"/>
            <a:ext cx="4104456" cy="45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Télécom optiques</a:t>
            </a:r>
          </a:p>
        </p:txBody>
      </p:sp>
    </p:spTree>
    <p:extLst>
      <p:ext uri="{BB962C8B-B14F-4D97-AF65-F5344CB8AC3E}">
        <p14:creationId xmlns:p14="http://schemas.microsoft.com/office/powerpoint/2010/main" val="294212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E7517F-9F90-4E57-B465-2B2FE8AE3589}" type="slidenum">
              <a:rPr lang="fr-FR" smtClean="0"/>
              <a:t>8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619672" y="1196752"/>
            <a:ext cx="7488832" cy="792088"/>
          </a:xfrm>
        </p:spPr>
        <p:txBody>
          <a:bodyPr>
            <a:noAutofit/>
          </a:bodyPr>
          <a:lstStyle/>
          <a:p>
            <a:pPr algn="r"/>
            <a:r>
              <a:rPr lang="fr-FR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Batang" pitchFamily="18" charset="-127"/>
                <a:cs typeface="Adobe Devanagari" pitchFamily="18" charset="0"/>
              </a:rPr>
              <a:t>OPTITEC : </a:t>
            </a:r>
            <a:r>
              <a:rPr lang="fr-FR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Accompagnement en lien avec la thématique du colloque</a:t>
            </a:r>
            <a:endParaRPr lang="fr-FR" sz="2400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Batang" pitchFamily="18" charset="-127"/>
              <a:cs typeface="Adobe Devanagari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2" y="1232796"/>
            <a:ext cx="1920000" cy="7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06652" y="2372686"/>
            <a:ext cx="4386015" cy="43686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07472" y="2420888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fr-FR" sz="2400" b="1" i="0" u="sng" strike="noStrike" kern="1200" baseline="0" dirty="0">
                <a:solidFill>
                  <a:srgbClr val="838D9B">
                    <a:lumMod val="50000"/>
                  </a:srgbClr>
                </a:solidFill>
                <a:latin typeface="Trebuchet MS" pitchFamily="34" charset="0"/>
                <a:ea typeface="Batang" pitchFamily="18" charset="-127"/>
                <a:cs typeface="+mn-cs"/>
              </a:defRPr>
            </a:pPr>
            <a:r>
              <a:rPr lang="fr-FR" sz="2400" b="1" u="sng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Batang" pitchFamily="18" charset="-127"/>
              </a:rPr>
              <a:t>Evènementiel</a:t>
            </a:r>
          </a:p>
          <a:p>
            <a:pPr algn="ctr">
              <a:defRPr lang="fr-FR" sz="2400" b="1" i="0" u="sng" strike="noStrike" kern="1200" baseline="0" dirty="0">
                <a:solidFill>
                  <a:srgbClr val="838D9B">
                    <a:lumMod val="50000"/>
                  </a:srgbClr>
                </a:solidFill>
                <a:latin typeface="Trebuchet MS" pitchFamily="34" charset="0"/>
                <a:ea typeface="Batang" pitchFamily="18" charset="-127"/>
                <a:cs typeface="+mn-cs"/>
              </a:defRPr>
            </a:pPr>
            <a:endParaRPr lang="fr-FR" sz="2400" b="1" u="sng" dirty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Batang" pitchFamily="18" charset="-127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1521" y="3573016"/>
            <a:ext cx="410445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Journée « Charges utiles » en janvier avec Pôles</a:t>
            </a:r>
            <a:r>
              <a:rPr lang="fr-FR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Mer,</a:t>
            </a:r>
            <a:r>
              <a:rPr lang="fr-FR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Pégase et Risques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Workshop « </a:t>
            </a:r>
            <a:r>
              <a:rPr lang="fr-FR" b="1" dirty="0" err="1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Droninno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 » avec l’Aix-Marseille Université et Pégase le 10 juillet à St-Maximin (83)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50481" y="2372687"/>
            <a:ext cx="4386015" cy="43686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151301" y="2420889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fr-FR" sz="2400" b="1" i="0" u="sng" strike="noStrike" kern="1200" baseline="0" dirty="0">
                <a:solidFill>
                  <a:srgbClr val="838D9B">
                    <a:lumMod val="50000"/>
                  </a:srgbClr>
                </a:solidFill>
                <a:latin typeface="Trebuchet MS" pitchFamily="34" charset="0"/>
                <a:ea typeface="Batang" pitchFamily="18" charset="-127"/>
                <a:cs typeface="+mn-cs"/>
              </a:defRPr>
            </a:pPr>
            <a:r>
              <a:rPr lang="fr-FR" sz="2400" b="1" u="sng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ea typeface="Batang" pitchFamily="18" charset="-127"/>
              </a:rPr>
              <a:t>Actions collectives</a:t>
            </a:r>
          </a:p>
          <a:p>
            <a:pPr algn="ctr">
              <a:defRPr lang="fr-FR" sz="2400" b="1" i="0" u="sng" strike="noStrike" kern="1200" baseline="0" dirty="0">
                <a:solidFill>
                  <a:srgbClr val="838D9B">
                    <a:lumMod val="50000"/>
                  </a:srgbClr>
                </a:solidFill>
                <a:latin typeface="Trebuchet MS" pitchFamily="34" charset="0"/>
                <a:ea typeface="Batang" pitchFamily="18" charset="-127"/>
                <a:cs typeface="+mn-cs"/>
              </a:defRPr>
            </a:pPr>
            <a:endParaRPr lang="fr-FR" sz="2400" b="1" u="sng" dirty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Batang" pitchFamily="18" charset="-127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795350" y="3573017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Action collective «</a:t>
            </a:r>
            <a:r>
              <a:rPr lang="fr-FR" b="1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 Capteurs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en LR » avec autres pôle LR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Action collective « H2020 » avec Pégase et Risques</a:t>
            </a:r>
          </a:p>
        </p:txBody>
      </p:sp>
    </p:spTree>
    <p:extLst>
      <p:ext uri="{BB962C8B-B14F-4D97-AF65-F5344CB8AC3E}">
        <p14:creationId xmlns:p14="http://schemas.microsoft.com/office/powerpoint/2010/main" val="428878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160" y="1052736"/>
            <a:ext cx="8659296" cy="648072"/>
          </a:xfrm>
        </p:spPr>
        <p:txBody>
          <a:bodyPr/>
          <a:lstStyle/>
          <a:p>
            <a:r>
              <a:rPr lang="fr-FR" dirty="0" smtClean="0"/>
              <a:t>Le pôle de compétitivité Risques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E7517F-9F90-4E57-B465-2B2FE8AE3589}" type="slidenum">
              <a:rPr lang="fr-FR" smtClean="0"/>
              <a:t>9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 descr="Capture d’écran 2014-01-30 à 16.01.2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8280920" cy="311600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11560" y="4941168"/>
            <a:ext cx="4608512" cy="2101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CHIFFRES CLÉS</a:t>
            </a:r>
            <a:r>
              <a:rPr lang="fr-FR" dirty="0"/>
              <a:t>	</a:t>
            </a:r>
          </a:p>
          <a:p>
            <a:r>
              <a:rPr lang="fr-FR" b="1" dirty="0"/>
              <a:t>EN 2014</a:t>
            </a:r>
            <a:endParaRPr lang="fr-FR" dirty="0"/>
          </a:p>
          <a:p>
            <a:r>
              <a:rPr lang="fr-FR" b="1" dirty="0"/>
              <a:t>250 </a:t>
            </a:r>
            <a:r>
              <a:rPr lang="fr-FR" dirty="0"/>
              <a:t>adhérents</a:t>
            </a:r>
          </a:p>
          <a:p>
            <a:r>
              <a:rPr lang="fr-FR" b="1" dirty="0"/>
              <a:t>60%</a:t>
            </a:r>
            <a:r>
              <a:rPr lang="fr-FR" dirty="0"/>
              <a:t> de PME</a:t>
            </a:r>
          </a:p>
          <a:p>
            <a:r>
              <a:rPr lang="fr-FR" dirty="0"/>
              <a:t>Dont </a:t>
            </a:r>
            <a:r>
              <a:rPr lang="fr-FR" b="1" dirty="0"/>
              <a:t>31%</a:t>
            </a:r>
            <a:r>
              <a:rPr lang="fr-FR" dirty="0"/>
              <a:t> impliquées dans les projets de R&amp;</a:t>
            </a:r>
            <a:r>
              <a:rPr lang="fr-FR" dirty="0" smtClean="0"/>
              <a:t>D</a:t>
            </a:r>
          </a:p>
          <a:p>
            <a:endParaRPr lang="fr-FR" b="1" dirty="0"/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364088" y="4820653"/>
            <a:ext cx="5112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DEPUIS 2005</a:t>
            </a:r>
            <a:endParaRPr lang="fr-FR" dirty="0"/>
          </a:p>
          <a:p>
            <a:r>
              <a:rPr lang="fr-FR" b="1" dirty="0"/>
              <a:t>291</a:t>
            </a:r>
            <a:r>
              <a:rPr lang="fr-FR" dirty="0"/>
              <a:t> projets de R&amp;D labellisés</a:t>
            </a:r>
          </a:p>
          <a:p>
            <a:r>
              <a:rPr lang="fr-FR" b="1" dirty="0"/>
              <a:t>104 </a:t>
            </a:r>
            <a:r>
              <a:rPr lang="fr-FR" dirty="0"/>
              <a:t>projets de R&amp;D financés</a:t>
            </a:r>
          </a:p>
          <a:p>
            <a:r>
              <a:rPr lang="fr-FR" b="1" dirty="0"/>
              <a:t>37</a:t>
            </a:r>
            <a:r>
              <a:rPr lang="fr-FR" dirty="0"/>
              <a:t> projets </a:t>
            </a:r>
            <a:r>
              <a:rPr lang="fr-FR" dirty="0" err="1"/>
              <a:t>co</a:t>
            </a:r>
            <a:r>
              <a:rPr lang="fr-FR" dirty="0"/>
              <a:t>-labellisés</a:t>
            </a:r>
          </a:p>
          <a:p>
            <a:r>
              <a:rPr lang="fr-FR" dirty="0"/>
              <a:t>+ de </a:t>
            </a:r>
            <a:r>
              <a:rPr lang="fr-FR" b="1" dirty="0"/>
              <a:t>71 M€</a:t>
            </a:r>
            <a:r>
              <a:rPr lang="fr-FR" dirty="0"/>
              <a:t> d'aides</a:t>
            </a:r>
          </a:p>
          <a:p>
            <a:r>
              <a:rPr lang="fr-FR" dirty="0"/>
              <a:t>Pour un montant total de </a:t>
            </a:r>
            <a:r>
              <a:rPr lang="fr-FR" b="1" dirty="0"/>
              <a:t>185 M€</a:t>
            </a:r>
            <a:r>
              <a:rPr lang="fr-FR" dirty="0"/>
              <a:t> 	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845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6409</TotalTime>
  <Words>529</Words>
  <Application>Microsoft Office PowerPoint</Application>
  <PresentationFormat>Affichage à l'écran (4:3)</PresentationFormat>
  <Paragraphs>152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Le développement des drones et des moyens légers aéroportés  pour la surveillance environnementale et l’appui aux éco-procédés :   Opportunités de partenariats entre la recherche et les entreprises Mercredi 25 juin 2014 - Montpellier  </vt:lpstr>
      <vt:lpstr>Présentation PowerPoint</vt:lpstr>
      <vt:lpstr>Présentation PowerPoint</vt:lpstr>
      <vt:lpstr>Présentation PowerPoint</vt:lpstr>
      <vt:lpstr>Présentation PowerPoint</vt:lpstr>
      <vt:lpstr>OPTITEC : Pôle de compétitivité interrégional  Provence Alpes Côte d’Azur-Languedoc-Roussillon</vt:lpstr>
      <vt:lpstr>OPTITEC : Pôle Photonique et imagerie</vt:lpstr>
      <vt:lpstr>OPTITEC : Accompagnement en lien avec la thématique du colloque</vt:lpstr>
      <vt:lpstr>Le pôle de compétitivité Risques</vt:lpstr>
      <vt:lpstr>Le pôle de compétitivité Risques</vt:lpstr>
      <vt:lpstr>Le pôle de compétitivité Risques</vt:lpstr>
    </vt:vector>
  </TitlesOfParts>
  <Company>Irstea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Bergeat Charlène</dc:creator>
  <cp:lastModifiedBy>Vidal Elisabeth</cp:lastModifiedBy>
  <cp:revision>227</cp:revision>
  <cp:lastPrinted>2013-06-18T13:55:12Z</cp:lastPrinted>
  <dcterms:created xsi:type="dcterms:W3CDTF">2012-12-06T07:51:29Z</dcterms:created>
  <dcterms:modified xsi:type="dcterms:W3CDTF">2014-06-24T23:12:02Z</dcterms:modified>
</cp:coreProperties>
</file>